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258" r:id="rId3"/>
    <p:sldId id="528" r:id="rId4"/>
    <p:sldId id="551" r:id="rId5"/>
    <p:sldId id="577" r:id="rId6"/>
    <p:sldId id="440" r:id="rId7"/>
    <p:sldId id="578" r:id="rId8"/>
    <p:sldId id="498" r:id="rId9"/>
    <p:sldId id="579" r:id="rId10"/>
    <p:sldId id="581" r:id="rId11"/>
    <p:sldId id="270" r:id="rId12"/>
    <p:sldId id="582" r:id="rId13"/>
    <p:sldId id="583" r:id="rId14"/>
    <p:sldId id="584" r:id="rId15"/>
    <p:sldId id="580" r:id="rId16"/>
    <p:sldId id="549" r:id="rId17"/>
    <p:sldId id="436" r:id="rId18"/>
    <p:sldId id="438" r:id="rId19"/>
    <p:sldId id="514" r:id="rId20"/>
    <p:sldId id="515" r:id="rId21"/>
    <p:sldId id="508" r:id="rId22"/>
    <p:sldId id="487" r:id="rId23"/>
    <p:sldId id="488" r:id="rId24"/>
    <p:sldId id="538" r:id="rId25"/>
    <p:sldId id="547" r:id="rId26"/>
    <p:sldId id="576" r:id="rId27"/>
    <p:sldId id="554" r:id="rId28"/>
    <p:sldId id="510" r:id="rId29"/>
    <p:sldId id="562" r:id="rId30"/>
    <p:sldId id="546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B5AD"/>
    <a:srgbClr val="B0AFB1"/>
    <a:srgbClr val="FFFFFF"/>
    <a:srgbClr val="012FA8"/>
    <a:srgbClr val="0EA8C5"/>
    <a:srgbClr val="807F80"/>
    <a:srgbClr val="021F3E"/>
    <a:srgbClr val="5FD3AA"/>
    <a:srgbClr val="7F7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4"/>
    <p:restoredTop sz="89226" autoAdjust="0"/>
  </p:normalViewPr>
  <p:slideViewPr>
    <p:cSldViewPr snapToGrid="0" snapToObjects="1">
      <p:cViewPr>
        <p:scale>
          <a:sx n="53" d="100"/>
          <a:sy n="53" d="100"/>
        </p:scale>
        <p:origin x="814" y="415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583C-AE25-46AD-9C07-2F5A00249A23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196B-1809-4D3C-80F6-53266EDFEE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DCB0A-F4FE-83AF-F8E8-A377779B8C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A60BA2-1D67-43E4-AFDC-2A373651EADE}" type="slidenum">
              <a:t>12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7A9D6C-2E6B-9468-5BD6-172A4F459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90001D-27CB-2EAC-89BA-242430321E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12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3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9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31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96B-1809-4D3C-80F6-53266EDFEE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16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DCB0A-F4FE-83AF-F8E8-A377779B8C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A60BA2-1D67-43E4-AFDC-2A373651EADE}" type="slidenum">
              <a:t>10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7A9D6C-2E6B-9468-5BD6-172A4F459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90001D-27CB-2EAC-89BA-242430321E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DCB0A-F4FE-83AF-F8E8-A377779B8C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A60BA2-1D67-43E4-AFDC-2A373651EADE}" type="slidenum">
              <a:t>11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7A9D6C-2E6B-9468-5BD6-172A4F459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90001D-27CB-2EAC-89BA-242430321E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6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B2D07-0273-A340-95C7-A572F515369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E4A7-2A3D-3441-8978-6D89994C1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4441371"/>
            <a:ext cx="12192000" cy="2416628"/>
          </a:xfrm>
          <a:prstGeom prst="rect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4" name="Picture 2" descr="C:\Users\cz\Downloads\vertical-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1" y="129178"/>
            <a:ext cx="1142191" cy="8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1"/>
          <p:cNvSpPr txBox="1"/>
          <p:nvPr/>
        </p:nvSpPr>
        <p:spPr>
          <a:xfrm>
            <a:off x="724088" y="2374731"/>
            <a:ext cx="10781399" cy="8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 err="1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openEuler</a:t>
            </a:r>
            <a:r>
              <a:rPr lang="en-US" altLang="zh-CN" sz="4800" b="1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 RISC-V</a:t>
            </a:r>
            <a:r>
              <a:rPr lang="zh-CN" altLang="en-US" sz="4800" b="1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rPr>
              <a:t>的测试与质量保证</a:t>
            </a:r>
            <a:endParaRPr lang="en-US" altLang="zh-CN" sz="4800" b="1" dirty="0"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35E7CC09-139D-5748-1A33-2A26BBB81D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46183" y="766213"/>
            <a:ext cx="6299634" cy="5917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048BD1-9D86-947B-34E5-36C11E8429FF}"/>
              </a:ext>
            </a:extLst>
          </p:cNvPr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Mugen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工作过程</a:t>
            </a: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AA0CB3B-7622-7F50-6591-F9148FEEB6F2}"/>
              </a:ext>
            </a:extLst>
          </p:cNvPr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3048BD1-9D86-947B-34E5-36C11E8429FF}"/>
              </a:ext>
            </a:extLst>
          </p:cNvPr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Testcase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执行函数调用过程</a:t>
            </a: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AA0CB3B-7622-7F50-6591-F9148FEEB6F2}"/>
              </a:ext>
            </a:extLst>
          </p:cNvPr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4895C9-50C2-BBD9-872E-5B23E989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9498" y="1188974"/>
            <a:ext cx="7433004" cy="49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80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3048BD1-9D86-947B-34E5-36C11E8429FF}"/>
              </a:ext>
            </a:extLst>
          </p:cNvPr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我们的工作</a:t>
            </a: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AA0CB3B-7622-7F50-6591-F9148FEEB6F2}"/>
              </a:ext>
            </a:extLst>
          </p:cNvPr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C99BCA-8748-63DA-611C-8A0982BCB92B}"/>
              </a:ext>
            </a:extLst>
          </p:cNvPr>
          <p:cNvSpPr txBox="1"/>
          <p:nvPr/>
        </p:nvSpPr>
        <p:spPr>
          <a:xfrm>
            <a:off x="1069041" y="1334230"/>
            <a:ext cx="6096896" cy="135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67543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手动测试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57D23B-A4A1-53E6-C1DE-5DC11FB8B819}"/>
              </a:ext>
            </a:extLst>
          </p:cNvPr>
          <p:cNvSpPr txBox="1"/>
          <p:nvPr/>
        </p:nvSpPr>
        <p:spPr>
          <a:xfrm>
            <a:off x="580913" y="1601135"/>
            <a:ext cx="856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70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3FA61-405D-6263-4D79-DB6FB9BD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BB2D8-3B07-C7EF-EE82-105F4A4D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0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RISC-V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SIG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路线图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07608" y="3083981"/>
            <a:ext cx="2125014" cy="495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软件适配</a:t>
            </a:r>
          </a:p>
        </p:txBody>
      </p:sp>
      <p:sp>
        <p:nvSpPr>
          <p:cNvPr id="39" name="矩形 38"/>
          <p:cNvSpPr/>
          <p:nvPr/>
        </p:nvSpPr>
        <p:spPr>
          <a:xfrm>
            <a:off x="507608" y="4686814"/>
            <a:ext cx="2125014" cy="495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硬件适配</a:t>
            </a:r>
          </a:p>
        </p:txBody>
      </p:sp>
      <p:sp>
        <p:nvSpPr>
          <p:cNvPr id="40" name="矩形 39"/>
          <p:cNvSpPr/>
          <p:nvPr/>
        </p:nvSpPr>
        <p:spPr>
          <a:xfrm>
            <a:off x="3480000" y="5166782"/>
            <a:ext cx="7717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硬件生态发展，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能够在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主流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开发板上运行起来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，并进一步获得更好的性能体验。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3387" y="2338748"/>
            <a:ext cx="22608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欧拉社区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mainline</a:t>
            </a: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4000+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96631" y="2344099"/>
            <a:ext cx="223560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欧拉社区软件包全覆盖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9000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42" idx="3"/>
            <a:endCxn id="43" idx="1"/>
          </p:cNvCxnSpPr>
          <p:nvPr/>
        </p:nvCxnSpPr>
        <p:spPr>
          <a:xfrm>
            <a:off x="5574187" y="2631136"/>
            <a:ext cx="522444" cy="53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895939" y="2346384"/>
            <a:ext cx="2052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适配更多软件包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</a:p>
        </p:txBody>
      </p:sp>
      <p:cxnSp>
        <p:nvCxnSpPr>
          <p:cNvPr id="46" name="直接箭头连接符 45"/>
          <p:cNvCxnSpPr>
            <a:stCxn id="43" idx="3"/>
            <a:endCxn id="45" idx="1"/>
          </p:cNvCxnSpPr>
          <p:nvPr/>
        </p:nvCxnSpPr>
        <p:spPr>
          <a:xfrm>
            <a:off x="8332231" y="2636487"/>
            <a:ext cx="563708" cy="2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13387" y="3955718"/>
            <a:ext cx="22608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通用系统底座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96631" y="3961069"/>
            <a:ext cx="22356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桌面系统</a:t>
            </a:r>
          </a:p>
        </p:txBody>
      </p:sp>
      <p:cxnSp>
        <p:nvCxnSpPr>
          <p:cNvPr id="49" name="直接箭头连接符 48"/>
          <p:cNvCxnSpPr>
            <a:stCxn id="47" idx="3"/>
            <a:endCxn id="48" idx="1"/>
          </p:cNvCxnSpPr>
          <p:nvPr/>
        </p:nvCxnSpPr>
        <p:spPr>
          <a:xfrm>
            <a:off x="5574187" y="4124995"/>
            <a:ext cx="522444" cy="53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487482" y="25310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范围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87482" y="3240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13387" y="3115306"/>
            <a:ext cx="22608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22.03</a:t>
            </a: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（固定版本补齐包）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6631" y="3104079"/>
            <a:ext cx="223560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适配与升级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对齐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4" name="直接箭头连接符 53"/>
          <p:cNvCxnSpPr>
            <a:stCxn id="52" idx="3"/>
            <a:endCxn id="53" idx="1"/>
          </p:cNvCxnSpPr>
          <p:nvPr/>
        </p:nvCxnSpPr>
        <p:spPr>
          <a:xfrm flipV="1">
            <a:off x="5574187" y="3396467"/>
            <a:ext cx="522444" cy="112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895939" y="3104079"/>
            <a:ext cx="2052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按需超前适配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推动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升级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cxnSp>
        <p:nvCxnSpPr>
          <p:cNvPr id="56" name="直接箭头连接符 55"/>
          <p:cNvCxnSpPr>
            <a:stCxn id="53" idx="3"/>
            <a:endCxn id="55" idx="1"/>
          </p:cNvCxnSpPr>
          <p:nvPr/>
        </p:nvCxnSpPr>
        <p:spPr>
          <a:xfrm>
            <a:off x="8332231" y="3396467"/>
            <a:ext cx="56370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左大括号 56"/>
          <p:cNvSpPr/>
          <p:nvPr/>
        </p:nvSpPr>
        <p:spPr>
          <a:xfrm>
            <a:off x="2265708" y="2715716"/>
            <a:ext cx="221774" cy="1424668"/>
          </a:xfrm>
          <a:prstGeom prst="leftBrace">
            <a:avLst>
              <a:gd name="adj1" fmla="val 29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下箭头 57"/>
          <p:cNvSpPr/>
          <p:nvPr/>
        </p:nvSpPr>
        <p:spPr>
          <a:xfrm>
            <a:off x="7045390" y="1787703"/>
            <a:ext cx="373616" cy="34932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5974" y="1767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当前阶段</a:t>
            </a:r>
          </a:p>
        </p:txBody>
      </p:sp>
      <p:cxnSp>
        <p:nvCxnSpPr>
          <p:cNvPr id="60" name="直接箭头连接符 59"/>
          <p:cNvCxnSpPr>
            <a:stCxn id="48" idx="3"/>
            <a:endCxn id="61" idx="1"/>
          </p:cNvCxnSpPr>
          <p:nvPr/>
        </p:nvCxnSpPr>
        <p:spPr>
          <a:xfrm>
            <a:off x="8332231" y="4130346"/>
            <a:ext cx="563708" cy="2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895939" y="3963354"/>
            <a:ext cx="2052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更多场景支持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87481" y="3963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需求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13388" y="4750066"/>
            <a:ext cx="514799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NutShell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Unmatched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Visionfive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v1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895939" y="4739446"/>
            <a:ext cx="2052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更多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开发板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5" name="矩形 64"/>
          <p:cNvSpPr/>
          <p:nvPr/>
        </p:nvSpPr>
        <p:spPr>
          <a:xfrm>
            <a:off x="5934427" y="2137025"/>
            <a:ext cx="2580952" cy="30297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6" name="直接箭头连接符 65"/>
          <p:cNvCxnSpPr>
            <a:stCxn id="63" idx="3"/>
            <a:endCxn id="64" idx="1"/>
          </p:cNvCxnSpPr>
          <p:nvPr/>
        </p:nvCxnSpPr>
        <p:spPr>
          <a:xfrm flipV="1">
            <a:off x="8461381" y="4908723"/>
            <a:ext cx="434558" cy="106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15346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过去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832088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现在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543380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未来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53429" y="47505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41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软件适配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基本完成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mainline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核心包支持，准备发布桌面系统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360" y="885324"/>
            <a:ext cx="117373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规模：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22.09(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即将发布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核心软件包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mainline+Epol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，构建总包数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5229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，构建成功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4940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，构建成功率提升至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94%+;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defRPr/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创新版 扩展软件包适配范围到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8600+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，适配成功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6000+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版本：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软件包版本基本追平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，继续将随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mainline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更新升级。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功能：多种开发语言、桌面套件、桌面常用应用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浏览器、办公套件、音视频播放器、开发工具等）。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PR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：累计合并的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PR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超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358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https://gitee.com/organizations/openeuler-risc-v/pull_requests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: 圆角 41"/>
          <p:cNvSpPr/>
          <p:nvPr/>
        </p:nvSpPr>
        <p:spPr>
          <a:xfrm>
            <a:off x="850540" y="3316342"/>
            <a:ext cx="4968552" cy="2995185"/>
          </a:xfrm>
          <a:prstGeom prst="roundRect">
            <a:avLst>
              <a:gd name="adj" fmla="val 9213"/>
            </a:avLst>
          </a:prstGeom>
          <a:noFill/>
          <a:ln w="158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华文中宋" panose="02010600040101010101" charset="-122"/>
              <a:cs typeface="+mn-cs"/>
            </a:endParaRPr>
          </a:p>
        </p:txBody>
      </p:sp>
      <p:sp>
        <p:nvSpPr>
          <p:cNvPr id="19" name="文本框 42"/>
          <p:cNvSpPr txBox="1"/>
          <p:nvPr/>
        </p:nvSpPr>
        <p:spPr>
          <a:xfrm>
            <a:off x="1138571" y="3162453"/>
            <a:ext cx="1929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软件包适配成功占比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64150" y="3672341"/>
          <a:ext cx="4541331" cy="217132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63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720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总包数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成功数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成功率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openEuler:22.09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riscv64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4236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4051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95.63%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5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openEuler:22.09:Epol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riscv64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993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889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89.53%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openEuler:Mainline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riscv64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4217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89.61%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openEuler:Epol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riscv64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868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84.85%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openEuler:Factory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riscv64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3246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45.81%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79180" y="6010837"/>
            <a:ext cx="37112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https://build.tarsier-infra.com/project  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数据持续更新中</a:t>
            </a:r>
          </a:p>
        </p:txBody>
      </p:sp>
      <p:sp>
        <p:nvSpPr>
          <p:cNvPr id="16" name="矩形: 圆角 41"/>
          <p:cNvSpPr/>
          <p:nvPr/>
        </p:nvSpPr>
        <p:spPr>
          <a:xfrm>
            <a:off x="6277305" y="3316341"/>
            <a:ext cx="4968552" cy="2995185"/>
          </a:xfrm>
          <a:prstGeom prst="roundRect">
            <a:avLst>
              <a:gd name="adj" fmla="val 9213"/>
            </a:avLst>
          </a:prstGeom>
          <a:noFill/>
          <a:ln w="158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华文中宋" panose="02010600040101010101" charset="-122"/>
              <a:cs typeface="+mn-cs"/>
            </a:endParaRPr>
          </a:p>
        </p:txBody>
      </p:sp>
      <p:sp>
        <p:nvSpPr>
          <p:cNvPr id="20" name="文本框 42"/>
          <p:cNvSpPr txBox="1"/>
          <p:nvPr/>
        </p:nvSpPr>
        <p:spPr>
          <a:xfrm>
            <a:off x="6565337" y="3162452"/>
            <a:ext cx="19028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软件包最新版本升级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624991" y="3666699"/>
          <a:ext cx="4486956" cy="219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zh-CN" altLang="en-US" sz="1000" dirty="0">
                          <a:effectLst/>
                        </a:rPr>
                        <a:t>包名</a:t>
                      </a:r>
                      <a:endParaRPr lang="zh-CN" altLang="en-US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</a:rPr>
                        <a:t>22.03</a:t>
                      </a:r>
                      <a:endParaRPr lang="en-US" altLang="zh-CN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</a:rPr>
                        <a:t>22.09</a:t>
                      </a:r>
                      <a:endParaRPr lang="en-US" altLang="zh-CN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zh-CN" altLang="en-US" sz="1000" dirty="0">
                          <a:effectLst/>
                        </a:rPr>
                        <a:t>包名</a:t>
                      </a:r>
                      <a:endParaRPr lang="zh-CN" altLang="en-US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</a:rPr>
                        <a:t>22.03</a:t>
                      </a:r>
                      <a:endParaRPr lang="en-US" altLang="zh-CN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</a:rPr>
                        <a:t>22.09</a:t>
                      </a:r>
                      <a:endParaRPr lang="en-US" altLang="zh-CN" sz="10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kernel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5.10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5.10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rust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1.57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b="1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1.60</a:t>
                      </a:r>
                      <a:endParaRPr lang="en-US" altLang="zh-CN" sz="1000" b="1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 err="1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gcc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10.3.1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10.3.1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 err="1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golang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1.17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1.17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 err="1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glibc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2.34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b="1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2.35</a:t>
                      </a:r>
                      <a:endParaRPr lang="en-US" altLang="zh-CN" sz="1000" b="1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QT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4.8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4.8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binutils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2.37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2.37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QT5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5.15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5.15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libmpc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1.2.0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1.2.0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000" kern="1200" dirty="0" err="1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openjdk</a:t>
                      </a:r>
                      <a:r>
                        <a:rPr lang="en-US" sz="1000" kern="12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-latest</a:t>
                      </a:r>
                      <a:endParaRPr lang="en-US" sz="1000" kern="12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18.0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18.0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gmp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6.2.1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6.2.1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000" kern="12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openjdk-1.8.0</a:t>
                      </a:r>
                      <a:endParaRPr lang="en-US" sz="1000" kern="12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1.8.0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1.8.0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python3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3.9.9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b="1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3.10.2</a:t>
                      </a:r>
                      <a:endParaRPr lang="en-US" altLang="zh-CN" sz="1000" b="1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openJDK-11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11.0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11.0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perl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5.34</a:t>
                      </a:r>
                      <a:endParaRPr lang="en-US" altLang="zh-CN" sz="1000" b="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5.34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000" dirty="0" err="1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llvm</a:t>
                      </a:r>
                      <a:r>
                        <a:rPr lang="en-US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/clang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12.0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zh-CN" sz="1000" dirty="0"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12.0</a:t>
                      </a:r>
                      <a:endParaRPr lang="en-US" altLang="zh-CN" sz="1000" dirty="0">
                        <a:solidFill>
                          <a:srgbClr val="00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硬件适配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完成主流的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RISC-V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开发板适配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64278" y="1830768"/>
            <a:ext cx="3816424" cy="2364393"/>
            <a:chOff x="875420" y="2018612"/>
            <a:chExt cx="5040560" cy="3149075"/>
          </a:xfrm>
        </p:grpSpPr>
        <p:sp>
          <p:nvSpPr>
            <p:cNvPr id="7" name="矩形: 圆角 41"/>
            <p:cNvSpPr/>
            <p:nvPr/>
          </p:nvSpPr>
          <p:spPr>
            <a:xfrm>
              <a:off x="875420" y="2172501"/>
              <a:ext cx="5040560" cy="2995186"/>
            </a:xfrm>
            <a:prstGeom prst="roundRect">
              <a:avLst>
                <a:gd name="adj" fmla="val 9213"/>
              </a:avLst>
            </a:prstGeom>
            <a:noFill/>
            <a:ln w="15875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dugi" panose="020B0502040204020203" pitchFamily="34" charset="0"/>
                <a:ea typeface="华文中宋" panose="02010600040101010101" charset="-122"/>
              </a:endParaRPr>
            </a:p>
          </p:txBody>
        </p:sp>
        <p:sp>
          <p:nvSpPr>
            <p:cNvPr id="9" name="文本框 42"/>
            <p:cNvSpPr txBox="1"/>
            <p:nvPr/>
          </p:nvSpPr>
          <p:spPr>
            <a:xfrm>
              <a:off x="1091444" y="2018612"/>
              <a:ext cx="1479527" cy="327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1000" b="1" dirty="0" err="1">
                  <a:latin typeface="Gadugi" panose="020B0502040204020203" pitchFamily="34" charset="0"/>
                  <a:ea typeface="Gadugi" panose="020B0502040204020203" pitchFamily="34" charset="0"/>
                </a:rPr>
                <a:t>Nezha</a:t>
              </a:r>
              <a:r>
                <a:rPr lang="en-US" altLang="zh-CN" sz="1000" b="1" dirty="0">
                  <a:latin typeface="Gadugi" panose="020B0502040204020203" pitchFamily="34" charset="0"/>
                  <a:ea typeface="Gadugi" panose="020B0502040204020203" pitchFamily="34" charset="0"/>
                </a:rPr>
                <a:t> D1</a:t>
              </a:r>
              <a:r>
                <a:rPr kumimoji="1" lang="zh-CN" altLang="en-US" sz="1000" b="1" dirty="0">
                  <a:solidFill>
                    <a:srgbClr val="000000"/>
                  </a:solidFill>
                  <a:latin typeface="Gadugi" panose="020B0502040204020203" pitchFamily="34" charset="0"/>
                  <a:ea typeface="微软雅黑" panose="020B0503020204020204" pitchFamily="34" charset="-122"/>
                </a:rPr>
                <a:t>适配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dugi" panose="020B0502040204020203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 descr="C:\Users\cz\AppData\Local\Temp\WeChat Files\1f96e92c1b71a788c42470c30cad944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2" b="5094"/>
            <a:stretch>
              <a:fillRect/>
            </a:stretch>
          </p:blipFill>
          <p:spPr bwMode="auto">
            <a:xfrm>
              <a:off x="1269783" y="2434108"/>
              <a:ext cx="4251834" cy="268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矩形 10"/>
          <p:cNvSpPr/>
          <p:nvPr/>
        </p:nvSpPr>
        <p:spPr>
          <a:xfrm>
            <a:off x="479375" y="1035968"/>
            <a:ext cx="11611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成功在果壳（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Nutshell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）、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Nezha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D1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SiFive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Unmatched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、赛昉星光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VisionFive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v1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单板计算机上成功运行。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/>
              <a:t>芯来</a:t>
            </a:r>
            <a:r>
              <a:rPr lang="en-US" altLang="zh-CN" sz="1600" dirty="0"/>
              <a:t>u600</a:t>
            </a:r>
            <a:r>
              <a:rPr lang="zh-CN" altLang="en-US" sz="1600" dirty="0"/>
              <a:t>芯片和优矽干将</a:t>
            </a:r>
            <a:r>
              <a:rPr lang="en-US" altLang="zh-CN" sz="1600" dirty="0"/>
              <a:t>rv64</a:t>
            </a:r>
            <a:r>
              <a:rPr lang="zh-CN" altLang="en-US" sz="1600" dirty="0"/>
              <a:t>上也曾经安装并成功运行了</a:t>
            </a:r>
            <a:r>
              <a:rPr lang="en-US" altLang="zh-CN" sz="1600" dirty="0" err="1"/>
              <a:t>openeuler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60632" y="4345368"/>
            <a:ext cx="3820070" cy="2309936"/>
            <a:chOff x="875420" y="2018612"/>
            <a:chExt cx="5040560" cy="2628579"/>
          </a:xfrm>
        </p:grpSpPr>
        <p:sp>
          <p:nvSpPr>
            <p:cNvPr id="13" name="矩形: 圆角 41"/>
            <p:cNvSpPr/>
            <p:nvPr/>
          </p:nvSpPr>
          <p:spPr>
            <a:xfrm>
              <a:off x="875420" y="2172501"/>
              <a:ext cx="5040560" cy="2474690"/>
            </a:xfrm>
            <a:prstGeom prst="roundRect">
              <a:avLst>
                <a:gd name="adj" fmla="val 9213"/>
              </a:avLst>
            </a:prstGeom>
            <a:noFill/>
            <a:ln w="15875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dugi" panose="020B0502040204020203" pitchFamily="34" charset="0"/>
                <a:ea typeface="华文中宋" panose="02010600040101010101" charset="-122"/>
              </a:endParaRPr>
            </a:p>
          </p:txBody>
        </p:sp>
        <p:sp>
          <p:nvSpPr>
            <p:cNvPr id="14" name="文本框 42"/>
            <p:cNvSpPr txBox="1"/>
            <p:nvPr/>
          </p:nvSpPr>
          <p:spPr>
            <a:xfrm>
              <a:off x="1091444" y="2018612"/>
              <a:ext cx="2304256" cy="2801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1000" b="1" dirty="0" err="1">
                  <a:latin typeface="Gadugi" panose="020B0502040204020203" pitchFamily="34" charset="0"/>
                  <a:ea typeface="Gadugi" panose="020B0502040204020203" pitchFamily="34" charset="0"/>
                </a:rPr>
                <a:t>SiFive</a:t>
              </a:r>
              <a:r>
                <a:rPr lang="en-US" altLang="zh-CN" sz="1000" b="1" dirty="0">
                  <a:latin typeface="Gadugi" panose="020B0502040204020203" pitchFamily="34" charset="0"/>
                  <a:ea typeface="Gadugi" panose="020B0502040204020203" pitchFamily="34" charset="0"/>
                </a:rPr>
                <a:t> Unmatched</a:t>
              </a:r>
              <a:r>
                <a:rPr kumimoji="1" lang="zh-CN" altLang="en-US" sz="1000" b="1" dirty="0">
                  <a:solidFill>
                    <a:srgbClr val="000000"/>
                  </a:solidFill>
                  <a:latin typeface="Gadugi" panose="020B0502040204020203" pitchFamily="34" charset="0"/>
                  <a:ea typeface="微软雅黑" panose="020B0503020204020204" pitchFamily="34" charset="-122"/>
                </a:rPr>
                <a:t>适配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dugi" panose="020B0502040204020203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63" y="2424314"/>
              <a:ext cx="4717114" cy="2016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" name="Picture 4" descr="https://docimg8.docs.qq.com/image/cbL66bUtNTtZrcXkmTrQdw.png?w=830&amp;h=57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r="8564"/>
          <a:stretch>
            <a:fillRect/>
          </a:stretch>
        </p:blipFill>
        <p:spPr bwMode="auto">
          <a:xfrm>
            <a:off x="5323957" y="4101807"/>
            <a:ext cx="3205188" cy="25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docimg3.docs.qq.com/image/f_TkMxav_lnVFBhUo95m_g.jpeg?w=1280&amp;h=960.375146541617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/>
          <a:stretch>
            <a:fillRect/>
          </a:stretch>
        </p:blipFill>
        <p:spPr bwMode="auto">
          <a:xfrm>
            <a:off x="7713233" y="3762311"/>
            <a:ext cx="3512892" cy="231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圆角 41"/>
          <p:cNvSpPr/>
          <p:nvPr/>
        </p:nvSpPr>
        <p:spPr>
          <a:xfrm>
            <a:off x="5087888" y="3550024"/>
            <a:ext cx="6480720" cy="3105280"/>
          </a:xfrm>
          <a:prstGeom prst="roundRect">
            <a:avLst>
              <a:gd name="adj" fmla="val 9213"/>
            </a:avLst>
          </a:prstGeom>
          <a:noFill/>
          <a:ln w="158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dugi" panose="020B0502040204020203" pitchFamily="34" charset="0"/>
              <a:ea typeface="华文中宋" panose="02010600040101010101" charset="-122"/>
            </a:endParaRPr>
          </a:p>
        </p:txBody>
      </p:sp>
      <p:sp>
        <p:nvSpPr>
          <p:cNvPr id="19" name="文本框 42"/>
          <p:cNvSpPr txBox="1"/>
          <p:nvPr/>
        </p:nvSpPr>
        <p:spPr>
          <a:xfrm>
            <a:off x="5444632" y="3426913"/>
            <a:ext cx="1859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000" b="1" dirty="0">
                <a:latin typeface="Gadugi" panose="020B0502040204020203" pitchFamily="34" charset="0"/>
                <a:ea typeface="微软雅黑" panose="020B0503020204020204" pitchFamily="34" charset="-122"/>
              </a:rPr>
              <a:t>赛昉星光</a:t>
            </a:r>
            <a:r>
              <a:rPr lang="en-US" altLang="zh-CN" sz="1000" b="1" dirty="0" err="1">
                <a:latin typeface="Gadugi" panose="020B0502040204020203" pitchFamily="34" charset="0"/>
                <a:ea typeface="Gadugi" panose="020B0502040204020203" pitchFamily="34" charset="0"/>
              </a:rPr>
              <a:t>VisionFive</a:t>
            </a:r>
            <a:r>
              <a:rPr lang="en-US" altLang="zh-CN" sz="1000" b="1" dirty="0">
                <a:latin typeface="Gadugi" panose="020B0502040204020203" pitchFamily="34" charset="0"/>
                <a:ea typeface="Gadugi" panose="020B0502040204020203" pitchFamily="34" charset="0"/>
              </a:rPr>
              <a:t> v1</a:t>
            </a:r>
            <a:r>
              <a:rPr lang="zh-CN" altLang="en-US" sz="1000" b="1" dirty="0">
                <a:latin typeface="Gadugi" panose="020B0502040204020203" pitchFamily="34" charset="0"/>
                <a:ea typeface="微软雅黑" panose="020B0503020204020204" pitchFamily="34" charset="-122"/>
              </a:rPr>
              <a:t>适配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dug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70288" y="6105481"/>
            <a:ext cx="278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Visionfive</a:t>
            </a:r>
            <a:r>
              <a:rPr lang="en-US" altLang="zh-CN" sz="16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v1  @</a:t>
            </a:r>
            <a:r>
              <a:rPr lang="en-US" altLang="zh-CN" sz="1600" dirty="0" err="1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samuel_yuan</a:t>
            </a:r>
            <a:endParaRPr lang="zh-CN" altLang="en-US" sz="1600" dirty="0">
              <a:solidFill>
                <a:srgbClr val="000000"/>
              </a:solidFill>
              <a:latin typeface="Gadugi" panose="020B0502040204020203" pitchFamily="34" charset="0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304" y="2231565"/>
            <a:ext cx="5523888" cy="101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: 圆角 41"/>
          <p:cNvSpPr/>
          <p:nvPr/>
        </p:nvSpPr>
        <p:spPr>
          <a:xfrm>
            <a:off x="5087888" y="1953879"/>
            <a:ext cx="6480720" cy="1446872"/>
          </a:xfrm>
          <a:prstGeom prst="roundRect">
            <a:avLst>
              <a:gd name="adj" fmla="val 9213"/>
            </a:avLst>
          </a:prstGeom>
          <a:noFill/>
          <a:ln w="158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dugi" panose="020B0502040204020203" pitchFamily="34" charset="0"/>
              <a:ea typeface="华文中宋" panose="02010600040101010101" charset="-122"/>
            </a:endParaRPr>
          </a:p>
        </p:txBody>
      </p:sp>
      <p:sp>
        <p:nvSpPr>
          <p:cNvPr id="21" name="文本框 42"/>
          <p:cNvSpPr txBox="1"/>
          <p:nvPr/>
        </p:nvSpPr>
        <p:spPr>
          <a:xfrm>
            <a:off x="5444632" y="1830768"/>
            <a:ext cx="11928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000" b="1" noProof="0" dirty="0">
                <a:latin typeface="Gadugi" panose="020B0502040204020203" pitchFamily="34" charset="0"/>
                <a:ea typeface="微软雅黑" panose="020B0503020204020204" pitchFamily="34" charset="-122"/>
              </a:rPr>
              <a:t>果壳</a:t>
            </a:r>
            <a:r>
              <a:rPr lang="en-US" altLang="zh-CN" sz="1000" b="1" noProof="0" dirty="0">
                <a:latin typeface="Gadugi" panose="020B0502040204020203" pitchFamily="34" charset="0"/>
                <a:ea typeface="Gadugi" panose="020B0502040204020203" pitchFamily="34" charset="0"/>
              </a:rPr>
              <a:t>(Nutshell)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dug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1123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版本发布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与社区发版时间同步发布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2" descr="输入图片说明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3"/>
          <a:stretch>
            <a:fillRect/>
          </a:stretch>
        </p:blipFill>
        <p:spPr bwMode="auto">
          <a:xfrm>
            <a:off x="205089" y="2435643"/>
            <a:ext cx="10435854" cy="28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3580776" y="1096786"/>
            <a:ext cx="1586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创新版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8972" y="1096786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商用版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3509" y="153251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（每半年发布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/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维护周期半年）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4214" y="1532513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（每两年发布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维护周期四年）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6048" y="2143125"/>
            <a:ext cx="10420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1123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版本发布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与社区发版时间同步发布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2" descr="输入图片说明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3"/>
          <a:stretch>
            <a:fillRect/>
          </a:stretch>
        </p:blipFill>
        <p:spPr bwMode="auto">
          <a:xfrm>
            <a:off x="197832" y="2435643"/>
            <a:ext cx="10435854" cy="28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3580776" y="1096786"/>
            <a:ext cx="1586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创新版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8972" y="1096786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商用版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3509" y="153251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（每半年发布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/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维护周期半年）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4214" y="1532513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（每两年发布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维护周期四年）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6048" y="2143125"/>
            <a:ext cx="10420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072807" y="5074864"/>
            <a:ext cx="675725" cy="584275"/>
            <a:chOff x="5282357" y="4998664"/>
            <a:chExt cx="675725" cy="584275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2357" y="4998664"/>
              <a:ext cx="258169" cy="584275"/>
            </a:xfrm>
            <a:prstGeom prst="line">
              <a:avLst/>
            </a:prstGeom>
            <a:ln w="28575">
              <a:solidFill>
                <a:srgbClr val="00B5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5540526" y="5582939"/>
              <a:ext cx="417556" cy="0"/>
            </a:xfrm>
            <a:prstGeom prst="straightConnector1">
              <a:avLst/>
            </a:prstGeom>
            <a:ln w="28575">
              <a:solidFill>
                <a:srgbClr val="00B5A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297667" y="573468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openEuler</a:t>
            </a:r>
            <a:r>
              <a:rPr lang="en-US" altLang="zh-CN" sz="14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RISC-V 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20.09 Preview</a:t>
            </a:r>
            <a:endParaRPr lang="zh-CN" altLang="en-US" sz="1400" dirty="0">
              <a:solidFill>
                <a:srgbClr val="FF0000"/>
              </a:solidFill>
              <a:latin typeface="Gadug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55319" y="5074864"/>
            <a:ext cx="675725" cy="584275"/>
            <a:chOff x="5282357" y="4998664"/>
            <a:chExt cx="675725" cy="584275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282357" y="4998664"/>
              <a:ext cx="258169" cy="584275"/>
            </a:xfrm>
            <a:prstGeom prst="line">
              <a:avLst/>
            </a:prstGeom>
            <a:ln w="28575">
              <a:solidFill>
                <a:srgbClr val="00B5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540526" y="5582939"/>
              <a:ext cx="417556" cy="0"/>
            </a:xfrm>
            <a:prstGeom prst="straightConnector1">
              <a:avLst/>
            </a:prstGeom>
            <a:ln w="28575">
              <a:solidFill>
                <a:srgbClr val="00B5A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773691" y="573468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openEuler</a:t>
            </a:r>
            <a:r>
              <a:rPr lang="en-US" altLang="zh-CN" sz="14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RISC-V 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22.03 Preview</a:t>
            </a:r>
            <a:endParaRPr lang="zh-CN" altLang="en-US" sz="1400" dirty="0">
              <a:solidFill>
                <a:srgbClr val="FF0000"/>
              </a:solidFill>
              <a:latin typeface="Gadug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611948" y="5027239"/>
            <a:ext cx="675725" cy="584275"/>
            <a:chOff x="5282357" y="4998664"/>
            <a:chExt cx="675725" cy="58427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2357" y="4998664"/>
              <a:ext cx="258169" cy="584275"/>
            </a:xfrm>
            <a:prstGeom prst="line">
              <a:avLst/>
            </a:prstGeom>
            <a:ln w="28575">
              <a:solidFill>
                <a:srgbClr val="00B5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5540526" y="5582939"/>
              <a:ext cx="417556" cy="0"/>
            </a:xfrm>
            <a:prstGeom prst="straightConnector1">
              <a:avLst/>
            </a:prstGeom>
            <a:ln w="28575">
              <a:solidFill>
                <a:srgbClr val="00B5A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0836808" y="568706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openEuler</a:t>
            </a:r>
            <a:endParaRPr lang="en-US" altLang="zh-CN" sz="1400" dirty="0">
              <a:solidFill>
                <a:srgbClr val="FF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RISC-V 22.09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测试和质量保证过程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痛点和问题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合作和参与机会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基础设施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—OBS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构建平台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1351709" y="879763"/>
            <a:ext cx="9437206" cy="5985489"/>
            <a:chOff x="904362" y="310287"/>
            <a:chExt cx="9884537" cy="6269231"/>
          </a:xfrm>
        </p:grpSpPr>
        <p:sp>
          <p:nvSpPr>
            <p:cNvPr id="206" name="圆角矩形 205"/>
            <p:cNvSpPr/>
            <p:nvPr/>
          </p:nvSpPr>
          <p:spPr>
            <a:xfrm>
              <a:off x="4207202" y="688205"/>
              <a:ext cx="5010693" cy="2765239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7846348" y="1125231"/>
              <a:ext cx="1185227" cy="2215470"/>
            </a:xfrm>
            <a:prstGeom prst="roundRect">
              <a:avLst>
                <a:gd name="adj" fmla="val 10213"/>
              </a:avLst>
            </a:prstGeom>
            <a:solidFill>
              <a:schemeClr val="accent1">
                <a:lumMod val="40000"/>
                <a:lumOff val="60000"/>
              </a:schemeClr>
            </a:solidFill>
            <a:ln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Text Box 12"/>
            <p:cNvSpPr txBox="1"/>
            <p:nvPr/>
          </p:nvSpPr>
          <p:spPr>
            <a:xfrm>
              <a:off x="1915979" y="310287"/>
              <a:ext cx="723274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源代码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9" name="圆角矩形 208"/>
            <p:cNvSpPr/>
            <p:nvPr/>
          </p:nvSpPr>
          <p:spPr>
            <a:xfrm>
              <a:off x="904362" y="4134234"/>
              <a:ext cx="2859690" cy="2287315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圆角矩形 209"/>
            <p:cNvSpPr/>
            <p:nvPr/>
          </p:nvSpPr>
          <p:spPr>
            <a:xfrm>
              <a:off x="904362" y="688205"/>
              <a:ext cx="2859690" cy="734977"/>
            </a:xfrm>
            <a:prstGeom prst="roundRect">
              <a:avLst>
                <a:gd name="adj" fmla="val 153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Text Box 12"/>
            <p:cNvSpPr txBox="1"/>
            <p:nvPr/>
          </p:nvSpPr>
          <p:spPr>
            <a:xfrm>
              <a:off x="1756106" y="723965"/>
              <a:ext cx="1107994" cy="33669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上游开源社区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2" name="圆角矩形 211"/>
            <p:cNvSpPr/>
            <p:nvPr/>
          </p:nvSpPr>
          <p:spPr>
            <a:xfrm>
              <a:off x="904362" y="1897813"/>
              <a:ext cx="2859690" cy="1564630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Text Box 12"/>
            <p:cNvSpPr txBox="1"/>
            <p:nvPr/>
          </p:nvSpPr>
          <p:spPr>
            <a:xfrm>
              <a:off x="1042640" y="1931628"/>
              <a:ext cx="2534927" cy="3366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200" b="1" kern="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openEuler</a:t>
              </a:r>
              <a:r>
                <a:rPr lang="en-US" altLang="zh-CN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社区源代码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14" name="直线箭头连接符 153"/>
            <p:cNvCxnSpPr>
              <a:stCxn id="249" idx="3"/>
              <a:endCxn id="250" idx="1"/>
            </p:cNvCxnSpPr>
            <p:nvPr/>
          </p:nvCxnSpPr>
          <p:spPr>
            <a:xfrm flipV="1">
              <a:off x="2118278" y="3110373"/>
              <a:ext cx="443645" cy="12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/>
            <p:cNvSpPr/>
            <p:nvPr/>
          </p:nvSpPr>
          <p:spPr>
            <a:xfrm>
              <a:off x="2081702" y="3148142"/>
              <a:ext cx="572288" cy="215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fork/</a:t>
              </a:r>
              <a:r>
                <a:rPr lang="en-US" altLang="zh-CN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 Box 12"/>
            <p:cNvSpPr txBox="1"/>
            <p:nvPr/>
          </p:nvSpPr>
          <p:spPr>
            <a:xfrm>
              <a:off x="6261468" y="310287"/>
              <a:ext cx="902809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系统构建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7" name="Text Box 12"/>
            <p:cNvSpPr txBox="1"/>
            <p:nvPr/>
          </p:nvSpPr>
          <p:spPr>
            <a:xfrm>
              <a:off x="9743616" y="310287"/>
              <a:ext cx="902809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版本发布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8" name="圆角矩形 217"/>
            <p:cNvSpPr/>
            <p:nvPr/>
          </p:nvSpPr>
          <p:spPr>
            <a:xfrm>
              <a:off x="5116612" y="1122863"/>
              <a:ext cx="2370455" cy="2215470"/>
            </a:xfrm>
            <a:prstGeom prst="roundRect">
              <a:avLst>
                <a:gd name="adj" fmla="val 10213"/>
              </a:avLst>
            </a:prstGeom>
            <a:solidFill>
              <a:schemeClr val="accent1">
                <a:lumMod val="40000"/>
                <a:lumOff val="60000"/>
              </a:schemeClr>
            </a:solidFill>
            <a:ln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19" name="肘形连接符 218"/>
            <p:cNvCxnSpPr>
              <a:stCxn id="248" idx="3"/>
              <a:endCxn id="252" idx="2"/>
            </p:cNvCxnSpPr>
            <p:nvPr/>
          </p:nvCxnSpPr>
          <p:spPr>
            <a:xfrm flipV="1">
              <a:off x="3680234" y="2543800"/>
              <a:ext cx="1015189" cy="18434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94"/>
            <p:cNvSpPr txBox="1"/>
            <p:nvPr/>
          </p:nvSpPr>
          <p:spPr>
            <a:xfrm>
              <a:off x="3867066" y="2549677"/>
              <a:ext cx="64152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packages</a:t>
              </a:r>
              <a:b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configs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1" name="直线箭头连接符 242"/>
            <p:cNvCxnSpPr>
              <a:stCxn id="218" idx="3"/>
              <a:endCxn id="207" idx="1"/>
            </p:cNvCxnSpPr>
            <p:nvPr/>
          </p:nvCxnSpPr>
          <p:spPr>
            <a:xfrm>
              <a:off x="7487068" y="2230598"/>
              <a:ext cx="359280" cy="23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104"/>
            <p:cNvSpPr txBox="1"/>
            <p:nvPr/>
          </p:nvSpPr>
          <p:spPr>
            <a:xfrm>
              <a:off x="7369385" y="1855320"/>
              <a:ext cx="68480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succeeded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3" name="直线箭头连接符 249"/>
            <p:cNvCxnSpPr>
              <a:stCxn id="207" idx="3"/>
            </p:cNvCxnSpPr>
            <p:nvPr/>
          </p:nvCxnSpPr>
          <p:spPr>
            <a:xfrm>
              <a:off x="9031575" y="2232965"/>
              <a:ext cx="569567" cy="10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1050"/>
            <p:cNvSpPr txBox="1"/>
            <p:nvPr/>
          </p:nvSpPr>
          <p:spPr>
            <a:xfrm>
              <a:off x="9031575" y="1854992"/>
              <a:ext cx="712041" cy="35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QA</a:t>
              </a:r>
            </a:p>
            <a:p>
              <a:pPr algn="ctr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质量保障</a:t>
              </a:r>
            </a:p>
          </p:txBody>
        </p:sp>
        <p:sp>
          <p:nvSpPr>
            <p:cNvPr id="225" name="矩形 224"/>
            <p:cNvSpPr/>
            <p:nvPr/>
          </p:nvSpPr>
          <p:spPr>
            <a:xfrm>
              <a:off x="7815233" y="1133388"/>
              <a:ext cx="1247455" cy="246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OBS Publish Repo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9601141" y="688205"/>
              <a:ext cx="1187758" cy="2774238"/>
            </a:xfrm>
            <a:prstGeom prst="roundRect">
              <a:avLst>
                <a:gd name="adj" fmla="val 111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TextBox 1041"/>
            <p:cNvSpPr txBox="1"/>
            <p:nvPr/>
          </p:nvSpPr>
          <p:spPr>
            <a:xfrm>
              <a:off x="9827586" y="1903876"/>
              <a:ext cx="800217" cy="21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系统镜像仓库</a:t>
              </a:r>
            </a:p>
          </p:txBody>
        </p:sp>
        <p:sp>
          <p:nvSpPr>
            <p:cNvPr id="228" name="矩形 227"/>
            <p:cNvSpPr/>
            <p:nvPr/>
          </p:nvSpPr>
          <p:spPr>
            <a:xfrm>
              <a:off x="1388968" y="3869815"/>
              <a:ext cx="697625" cy="246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共建共赢</a:t>
              </a:r>
              <a:endPara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9" name="TextBox 106"/>
            <p:cNvSpPr txBox="1"/>
            <p:nvPr/>
          </p:nvSpPr>
          <p:spPr>
            <a:xfrm>
              <a:off x="4444188" y="3107198"/>
              <a:ext cx="545341" cy="21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Text Box 12"/>
            <p:cNvSpPr txBox="1"/>
            <p:nvPr/>
          </p:nvSpPr>
          <p:spPr>
            <a:xfrm>
              <a:off x="5061128" y="5830757"/>
              <a:ext cx="3675232" cy="30777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Hosted by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中科院软件所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openEuler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</a:t>
              </a: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94563" y="1521488"/>
              <a:ext cx="1087155" cy="246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First</a:t>
              </a:r>
            </a:p>
          </p:txBody>
        </p:sp>
        <p:pic>
          <p:nvPicPr>
            <p:cNvPr id="232" name="Picture 2" descr="Tux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119" y="1088335"/>
              <a:ext cx="274588" cy="32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4" descr="GNU Project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976" y="1116086"/>
              <a:ext cx="280185" cy="27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6" descr="LLVM - 维基百科，自由的百科全书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143" y="1069566"/>
              <a:ext cx="339840" cy="33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12" descr="A practical introduction to Docker containers | Red Hat Develop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650" y="1070705"/>
              <a:ext cx="406660" cy="336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14" descr="File:Xfce logo.png - Wikimedia Comm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411" y="1076480"/>
              <a:ext cx="490729" cy="36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16" descr="Install qemu-virgil on Linux | Snap Sto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917" y="1108233"/>
              <a:ext cx="264184" cy="26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18" descr="关于我们- Gitee.co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597" y="2161315"/>
              <a:ext cx="1553339" cy="497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0" descr="Microsoft Build of OpenJD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851" y="1202302"/>
              <a:ext cx="534686" cy="14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" descr="软件架构图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369" y="3894918"/>
              <a:ext cx="6403056" cy="26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" name="圆角矩形 240"/>
            <p:cNvSpPr/>
            <p:nvPr/>
          </p:nvSpPr>
          <p:spPr>
            <a:xfrm>
              <a:off x="9601142" y="686571"/>
              <a:ext cx="1182881" cy="5882314"/>
            </a:xfrm>
            <a:prstGeom prst="roundRect">
              <a:avLst>
                <a:gd name="adj" fmla="val 1021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上下箭头 241"/>
            <p:cNvSpPr/>
            <p:nvPr/>
          </p:nvSpPr>
          <p:spPr>
            <a:xfrm>
              <a:off x="2198884" y="1440281"/>
              <a:ext cx="219456" cy="451947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2249743" y="1524859"/>
              <a:ext cx="126669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package/update/patch</a:t>
              </a:r>
            </a:p>
            <a:p>
              <a:pPr algn="ctr"/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fork/</a:t>
              </a:r>
              <a:r>
                <a:rPr lang="en-US" altLang="zh-CN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1069836" y="4303793"/>
              <a:ext cx="2579992" cy="342925"/>
              <a:chOff x="1569204" y="3933392"/>
              <a:chExt cx="2579996" cy="342924"/>
            </a:xfrm>
          </p:grpSpPr>
          <p:sp>
            <p:nvSpPr>
              <p:cNvPr id="305" name="圆角矩形 304"/>
              <p:cNvSpPr/>
              <p:nvPr/>
            </p:nvSpPr>
            <p:spPr>
              <a:xfrm>
                <a:off x="1569204" y="3933392"/>
                <a:ext cx="1260000" cy="342924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芯片厂商</a:t>
                </a:r>
              </a:p>
            </p:txBody>
          </p:sp>
          <p:sp>
            <p:nvSpPr>
              <p:cNvPr id="306" name="圆角矩形 305"/>
              <p:cNvSpPr/>
              <p:nvPr/>
            </p:nvSpPr>
            <p:spPr>
              <a:xfrm>
                <a:off x="2889200" y="3933392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操作系统厂商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OSV</a:t>
                </a: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1069836" y="4814178"/>
              <a:ext cx="2579992" cy="342001"/>
              <a:chOff x="1569204" y="4420210"/>
              <a:chExt cx="2579996" cy="342000"/>
            </a:xfrm>
          </p:grpSpPr>
          <p:sp>
            <p:nvSpPr>
              <p:cNvPr id="303" name="圆角矩形 302"/>
              <p:cNvSpPr/>
              <p:nvPr/>
            </p:nvSpPr>
            <p:spPr>
              <a:xfrm>
                <a:off x="1569204" y="4420210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ISV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厂商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圆角矩形 303"/>
              <p:cNvSpPr/>
              <p:nvPr/>
            </p:nvSpPr>
            <p:spPr>
              <a:xfrm>
                <a:off x="2889200" y="4420210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政府运营商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1069836" y="5323639"/>
              <a:ext cx="2579992" cy="342001"/>
              <a:chOff x="1569204" y="4952071"/>
              <a:chExt cx="2579996" cy="342000"/>
            </a:xfrm>
          </p:grpSpPr>
          <p:sp>
            <p:nvSpPr>
              <p:cNvPr id="301" name="圆角矩形 300"/>
              <p:cNvSpPr/>
              <p:nvPr/>
            </p:nvSpPr>
            <p:spPr>
              <a:xfrm>
                <a:off x="2889200" y="4952071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社区开发者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圆角矩形 301"/>
              <p:cNvSpPr/>
              <p:nvPr/>
            </p:nvSpPr>
            <p:spPr>
              <a:xfrm>
                <a:off x="1569204" y="4952071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高校研究所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7" name="圆角矩形 246"/>
            <p:cNvSpPr/>
            <p:nvPr/>
          </p:nvSpPr>
          <p:spPr>
            <a:xfrm>
              <a:off x="1695509" y="5833103"/>
              <a:ext cx="1259998" cy="342001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248" name="圆角矩形 247"/>
            <p:cNvSpPr/>
            <p:nvPr/>
          </p:nvSpPr>
          <p:spPr>
            <a:xfrm>
              <a:off x="951905" y="2584143"/>
              <a:ext cx="2728329" cy="288001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openeuler</a:t>
              </a:r>
              <a:r>
                <a:rPr lang="en-US" altLang="zh-CN" sz="1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/RISC-V/configuration</a:t>
              </a:r>
            </a:p>
          </p:txBody>
        </p:sp>
        <p:sp>
          <p:nvSpPr>
            <p:cNvPr id="249" name="圆角矩形 248"/>
            <p:cNvSpPr/>
            <p:nvPr/>
          </p:nvSpPr>
          <p:spPr>
            <a:xfrm>
              <a:off x="951906" y="2928604"/>
              <a:ext cx="1166371" cy="366079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openeuler</a:t>
              </a:r>
              <a: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/*</a:t>
              </a:r>
              <a:b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</a:br>
              <a:r>
                <a:rPr lang="en-US" altLang="zh-CN" sz="8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src-openeuler</a:t>
              </a:r>
              <a: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/*</a:t>
              </a:r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2561923" y="2928604"/>
              <a:ext cx="1115998" cy="363540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b="1" dirty="0" err="1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openeuler</a:t>
              </a:r>
              <a:r>
                <a:rPr lang="en-US" altLang="zh-CN" sz="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-</a:t>
              </a:r>
              <a:r>
                <a:rPr lang="en-US" altLang="zh-CN" sz="800" b="1" dirty="0" err="1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risc</a:t>
              </a:r>
              <a:r>
                <a:rPr lang="en-US" altLang="zh-CN" sz="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-v/*</a:t>
              </a:r>
              <a:endParaRPr lang="zh-CN" altLang="en-US" sz="8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Microsoft Himalaya" panose="01010100010101010101" pitchFamily="2" charset="0"/>
              </a:endParaRPr>
            </a:p>
          </p:txBody>
        </p:sp>
        <p:sp>
          <p:nvSpPr>
            <p:cNvPr id="251" name="Text Box 12"/>
            <p:cNvSpPr txBox="1"/>
            <p:nvPr/>
          </p:nvSpPr>
          <p:spPr>
            <a:xfrm>
              <a:off x="5343956" y="736604"/>
              <a:ext cx="2891935" cy="336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Open Build Service </a:t>
              </a:r>
              <a:r>
                <a:rPr lang="zh-CN" altLang="en-US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构建集群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2" name="圆角矩形 251"/>
            <p:cNvSpPr/>
            <p:nvPr/>
          </p:nvSpPr>
          <p:spPr>
            <a:xfrm>
              <a:off x="4335424" y="1823799"/>
              <a:ext cx="719999" cy="72000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 Server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5217174" y="1767888"/>
              <a:ext cx="638315" cy="1162397"/>
              <a:chOff x="139502" y="5222568"/>
              <a:chExt cx="638316" cy="1162393"/>
            </a:xfrm>
          </p:grpSpPr>
          <p:sp>
            <p:nvSpPr>
              <p:cNvPr id="297" name="圆角矩形 296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8" name="组合 297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9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0" name="TextBox 299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4" name="组合 253"/>
            <p:cNvGrpSpPr/>
            <p:nvPr/>
          </p:nvGrpSpPr>
          <p:grpSpPr>
            <a:xfrm>
              <a:off x="5975326" y="1767888"/>
              <a:ext cx="638315" cy="1162397"/>
              <a:chOff x="139502" y="5222568"/>
              <a:chExt cx="638316" cy="1162393"/>
            </a:xfrm>
          </p:grpSpPr>
          <p:sp>
            <p:nvSpPr>
              <p:cNvPr id="293" name="圆角矩形 292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4" name="组合 293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5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6" name="TextBox 295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5" name="组合 254"/>
            <p:cNvGrpSpPr/>
            <p:nvPr/>
          </p:nvGrpSpPr>
          <p:grpSpPr>
            <a:xfrm>
              <a:off x="6733477" y="1767888"/>
              <a:ext cx="638315" cy="1162397"/>
              <a:chOff x="139502" y="5222568"/>
              <a:chExt cx="638316" cy="1162393"/>
            </a:xfrm>
          </p:grpSpPr>
          <p:sp>
            <p:nvSpPr>
              <p:cNvPr id="289" name="圆角矩形 288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0" name="组合 289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1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2" name="TextBox 291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6" name="组合 255"/>
            <p:cNvGrpSpPr/>
            <p:nvPr/>
          </p:nvGrpSpPr>
          <p:grpSpPr>
            <a:xfrm>
              <a:off x="5445408" y="1156989"/>
              <a:ext cx="1653014" cy="385759"/>
              <a:chOff x="5871807" y="820683"/>
              <a:chExt cx="1653017" cy="385759"/>
            </a:xfrm>
          </p:grpSpPr>
          <p:sp>
            <p:nvSpPr>
              <p:cNvPr id="287" name="TextBox 94"/>
              <p:cNvSpPr txBox="1"/>
              <p:nvPr/>
            </p:nvSpPr>
            <p:spPr>
              <a:xfrm>
                <a:off x="5871807" y="975610"/>
                <a:ext cx="165301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openEuler:Mainline:RISC-V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Text Box 12"/>
              <p:cNvSpPr txBox="1"/>
              <p:nvPr/>
            </p:nvSpPr>
            <p:spPr>
              <a:xfrm>
                <a:off x="5970901" y="820683"/>
                <a:ext cx="1454829" cy="24622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OBS Worker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集群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7" name="肘形连接符 256"/>
            <p:cNvCxnSpPr>
              <a:stCxn id="252" idx="0"/>
              <a:endCxn id="293" idx="0"/>
            </p:cNvCxnSpPr>
            <p:nvPr/>
          </p:nvCxnSpPr>
          <p:spPr>
            <a:xfrm rot="5400000" flipH="1" flipV="1">
              <a:off x="5472202" y="991111"/>
              <a:ext cx="55912" cy="1609469"/>
            </a:xfrm>
            <a:prstGeom prst="bentConnector3">
              <a:avLst>
                <a:gd name="adj1" fmla="val 4078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肘形连接符 257"/>
            <p:cNvCxnSpPr>
              <a:stCxn id="252" idx="0"/>
              <a:endCxn id="297" idx="0"/>
            </p:cNvCxnSpPr>
            <p:nvPr/>
          </p:nvCxnSpPr>
          <p:spPr>
            <a:xfrm rot="5400000" flipH="1" flipV="1">
              <a:off x="5093126" y="1370186"/>
              <a:ext cx="55912" cy="851318"/>
            </a:xfrm>
            <a:prstGeom prst="bentConnector3">
              <a:avLst>
                <a:gd name="adj1" fmla="val 41414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肘形连接符 258"/>
            <p:cNvCxnSpPr>
              <a:stCxn id="252" idx="0"/>
              <a:endCxn id="289" idx="0"/>
            </p:cNvCxnSpPr>
            <p:nvPr/>
          </p:nvCxnSpPr>
          <p:spPr>
            <a:xfrm rot="5400000" flipH="1" flipV="1">
              <a:off x="5851279" y="612033"/>
              <a:ext cx="55912" cy="2367620"/>
            </a:xfrm>
            <a:prstGeom prst="bentConnector3">
              <a:avLst>
                <a:gd name="adj1" fmla="val 41413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肘形连接符 259"/>
            <p:cNvCxnSpPr>
              <a:stCxn id="250" idx="3"/>
              <a:endCxn id="296" idx="2"/>
            </p:cNvCxnSpPr>
            <p:nvPr/>
          </p:nvCxnSpPr>
          <p:spPr>
            <a:xfrm flipV="1">
              <a:off x="3677924" y="2921124"/>
              <a:ext cx="2616565" cy="18924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肘形连接符 260"/>
            <p:cNvCxnSpPr>
              <a:stCxn id="250" idx="3"/>
              <a:endCxn id="297" idx="2"/>
            </p:cNvCxnSpPr>
            <p:nvPr/>
          </p:nvCxnSpPr>
          <p:spPr>
            <a:xfrm flipV="1">
              <a:off x="3677921" y="2930284"/>
              <a:ext cx="1868821" cy="18009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肘形连接符 261"/>
            <p:cNvCxnSpPr>
              <a:endCxn id="289" idx="2"/>
            </p:cNvCxnSpPr>
            <p:nvPr/>
          </p:nvCxnSpPr>
          <p:spPr>
            <a:xfrm flipV="1">
              <a:off x="3680235" y="2930284"/>
              <a:ext cx="3382809" cy="18135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3" name="Picture 3" descr="C:\Users\cz\Downloads\metafile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949" y="1304030"/>
              <a:ext cx="564186" cy="69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4" name="矩形 263"/>
            <p:cNvSpPr/>
            <p:nvPr/>
          </p:nvSpPr>
          <p:spPr>
            <a:xfrm>
              <a:off x="8096558" y="1785280"/>
              <a:ext cx="684802" cy="215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meta data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5" name="组合 264"/>
            <p:cNvGrpSpPr/>
            <p:nvPr/>
          </p:nvGrpSpPr>
          <p:grpSpPr>
            <a:xfrm>
              <a:off x="8107535" y="2099977"/>
              <a:ext cx="662849" cy="715450"/>
              <a:chOff x="8641611" y="1673659"/>
              <a:chExt cx="662850" cy="715447"/>
            </a:xfrm>
          </p:grpSpPr>
          <p:pic>
            <p:nvPicPr>
              <p:cNvPr id="285" name="Picture 4" descr="C:\Users\cz\Downloads\databasefile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6076" y="1673659"/>
                <a:ext cx="410085" cy="43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" name="矩形 285"/>
              <p:cNvSpPr/>
              <p:nvPr/>
            </p:nvSpPr>
            <p:spPr>
              <a:xfrm>
                <a:off x="8641611" y="2050552"/>
                <a:ext cx="66285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*.</a:t>
                </a:r>
                <a:r>
                  <a:rPr lang="en-US" altLang="zh-CN" sz="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src.rpm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*.rpm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6" name="矩形 265"/>
            <p:cNvSpPr/>
            <p:nvPr/>
          </p:nvSpPr>
          <p:spPr>
            <a:xfrm>
              <a:off x="9779649" y="781841"/>
              <a:ext cx="825866" cy="400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OpenEuler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官方仓库</a:t>
              </a:r>
            </a:p>
          </p:txBody>
        </p:sp>
        <p:pic>
          <p:nvPicPr>
            <p:cNvPr id="267" name="Picture 5" descr="C:\Users\cz\Downloads\imglogo (1)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209" y="1374614"/>
              <a:ext cx="567832" cy="56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6" descr="C:\Users\cz\Downloads\rpm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3821" y="2295895"/>
              <a:ext cx="807751" cy="520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9" name="TextBox 1041"/>
            <p:cNvSpPr txBox="1"/>
            <p:nvPr/>
          </p:nvSpPr>
          <p:spPr>
            <a:xfrm>
              <a:off x="9874310" y="2824243"/>
              <a:ext cx="697625" cy="21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软件包仓库</a:t>
              </a:r>
            </a:p>
          </p:txBody>
        </p:sp>
        <p:sp>
          <p:nvSpPr>
            <p:cNvPr id="270" name="TextBox 106"/>
            <p:cNvSpPr txBox="1"/>
            <p:nvPr/>
          </p:nvSpPr>
          <p:spPr>
            <a:xfrm>
              <a:off x="10013059" y="2519084"/>
              <a:ext cx="447557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latin typeface="华文琥珀" panose="02010800040101010101" pitchFamily="2" charset="-122"/>
                  <a:ea typeface="华文琥珀" panose="02010800040101010101" pitchFamily="2" charset="-122"/>
                  <a:cs typeface="Arial" panose="020B0604020202020204" pitchFamily="34" charset="0"/>
                </a:rPr>
                <a:t>.rpm</a:t>
              </a:r>
              <a:endParaRPr lang="zh-CN" altLang="en-US" sz="1000" dirty="0"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71" name="直接连接符 270"/>
            <p:cNvCxnSpPr/>
            <p:nvPr/>
          </p:nvCxnSpPr>
          <p:spPr>
            <a:xfrm>
              <a:off x="3967546" y="781841"/>
              <a:ext cx="0" cy="5797677"/>
            </a:xfrm>
            <a:prstGeom prst="line">
              <a:avLst/>
            </a:prstGeom>
            <a:ln w="19050">
              <a:solidFill>
                <a:schemeClr val="bg1">
                  <a:lumMod val="65000"/>
                  <a:alpha val="19000"/>
                </a:schemeClr>
              </a:solidFill>
              <a:prstDash val="dash"/>
            </a:ln>
            <a:effectLst>
              <a:glow>
                <a:schemeClr val="accent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3967546" y="3838802"/>
              <a:ext cx="5585964" cy="0"/>
            </a:xfrm>
            <a:prstGeom prst="line">
              <a:avLst/>
            </a:prstGeom>
            <a:ln w="19050">
              <a:solidFill>
                <a:schemeClr val="bg1">
                  <a:lumMod val="65000"/>
                  <a:alpha val="19000"/>
                </a:schemeClr>
              </a:solidFill>
              <a:prstDash val="dash"/>
            </a:ln>
            <a:effectLst>
              <a:glow>
                <a:schemeClr val="accent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/>
            <p:cNvGrpSpPr/>
            <p:nvPr/>
          </p:nvGrpSpPr>
          <p:grpSpPr>
            <a:xfrm>
              <a:off x="904362" y="3532042"/>
              <a:ext cx="8315004" cy="248949"/>
              <a:chOff x="1389138" y="3567477"/>
              <a:chExt cx="8315016" cy="248949"/>
            </a:xfrm>
            <a:solidFill>
              <a:schemeClr val="bg1">
                <a:lumMod val="95000"/>
              </a:schemeClr>
            </a:solidFill>
          </p:grpSpPr>
          <p:sp>
            <p:nvSpPr>
              <p:cNvPr id="281" name="圆角矩形 280"/>
              <p:cNvSpPr/>
              <p:nvPr/>
            </p:nvSpPr>
            <p:spPr>
              <a:xfrm>
                <a:off x="1389138" y="3567479"/>
                <a:ext cx="8315016" cy="248947"/>
              </a:xfrm>
              <a:prstGeom prst="roundRect">
                <a:avLst>
                  <a:gd name="adj" fmla="val 22185"/>
                </a:avLst>
              </a:prstGeom>
              <a:grpFill/>
              <a:ln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TextBox 1049"/>
              <p:cNvSpPr txBox="1"/>
              <p:nvPr/>
            </p:nvSpPr>
            <p:spPr>
              <a:xfrm>
                <a:off x="5055357" y="3567477"/>
                <a:ext cx="1143261" cy="24622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Jenkins(CI/CD)</a:t>
                </a:r>
              </a:p>
            </p:txBody>
          </p:sp>
          <p:sp>
            <p:nvSpPr>
              <p:cNvPr id="283" name="TextBox 1049"/>
              <p:cNvSpPr txBox="1"/>
              <p:nvPr/>
            </p:nvSpPr>
            <p:spPr>
              <a:xfrm>
                <a:off x="7887092" y="3574733"/>
                <a:ext cx="1215397" cy="230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Repo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镜像构建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TextBox 1049"/>
              <p:cNvSpPr txBox="1"/>
              <p:nvPr/>
            </p:nvSpPr>
            <p:spPr>
              <a:xfrm>
                <a:off x="2889200" y="3585593"/>
                <a:ext cx="792205" cy="230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门禁检测</a:t>
                </a:r>
              </a:p>
            </p:txBody>
          </p:sp>
        </p:grpSp>
        <p:sp>
          <p:nvSpPr>
            <p:cNvPr id="274" name="上下箭头 273"/>
            <p:cNvSpPr/>
            <p:nvPr/>
          </p:nvSpPr>
          <p:spPr>
            <a:xfrm>
              <a:off x="2198884" y="3460950"/>
              <a:ext cx="219456" cy="663694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75" name="肘形连接符 274"/>
            <p:cNvCxnSpPr>
              <a:endCxn id="240" idx="1"/>
            </p:cNvCxnSpPr>
            <p:nvPr/>
          </p:nvCxnSpPr>
          <p:spPr>
            <a:xfrm>
              <a:off x="2363476" y="3877861"/>
              <a:ext cx="1879892" cy="1327457"/>
            </a:xfrm>
            <a:prstGeom prst="bentConnector3">
              <a:avLst>
                <a:gd name="adj1" fmla="val 87329"/>
              </a:avLst>
            </a:prstGeom>
            <a:ln w="25400" cmpd="sng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肘形连接符 275"/>
            <p:cNvCxnSpPr>
              <a:stCxn id="249" idx="2"/>
              <a:endCxn id="289" idx="2"/>
            </p:cNvCxnSpPr>
            <p:nvPr/>
          </p:nvCxnSpPr>
          <p:spPr>
            <a:xfrm rot="5400000" flipH="1" flipV="1">
              <a:off x="4116868" y="348508"/>
              <a:ext cx="364398" cy="5527952"/>
            </a:xfrm>
            <a:prstGeom prst="bentConnector3">
              <a:avLst>
                <a:gd name="adj1" fmla="val -2840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肘形连接符 276"/>
            <p:cNvCxnSpPr>
              <a:stCxn id="249" idx="2"/>
              <a:endCxn id="296" idx="2"/>
            </p:cNvCxnSpPr>
            <p:nvPr/>
          </p:nvCxnSpPr>
          <p:spPr>
            <a:xfrm rot="5400000" flipH="1" flipV="1">
              <a:off x="3728013" y="728203"/>
              <a:ext cx="373553" cy="4759396"/>
            </a:xfrm>
            <a:prstGeom prst="bentConnector3">
              <a:avLst>
                <a:gd name="adj1" fmla="val -2847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肘形连接符 277"/>
            <p:cNvCxnSpPr>
              <a:stCxn id="249" idx="2"/>
              <a:endCxn id="297" idx="2"/>
            </p:cNvCxnSpPr>
            <p:nvPr/>
          </p:nvCxnSpPr>
          <p:spPr>
            <a:xfrm rot="5400000" flipH="1" flipV="1">
              <a:off x="3358717" y="1106658"/>
              <a:ext cx="364397" cy="4011650"/>
            </a:xfrm>
            <a:prstGeom prst="bentConnector3">
              <a:avLst>
                <a:gd name="adj1" fmla="val -292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肘形连接符 278"/>
            <p:cNvCxnSpPr>
              <a:stCxn id="218" idx="3"/>
              <a:endCxn id="250" idx="2"/>
            </p:cNvCxnSpPr>
            <p:nvPr/>
          </p:nvCxnSpPr>
          <p:spPr>
            <a:xfrm flipH="1">
              <a:off x="3119922" y="2230599"/>
              <a:ext cx="4367145" cy="1061545"/>
            </a:xfrm>
            <a:prstGeom prst="bentConnector4">
              <a:avLst>
                <a:gd name="adj1" fmla="val -3490"/>
                <a:gd name="adj2" fmla="val 11960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104"/>
            <p:cNvSpPr txBox="1"/>
            <p:nvPr/>
          </p:nvSpPr>
          <p:spPr>
            <a:xfrm>
              <a:off x="7450946" y="2778672"/>
              <a:ext cx="431527" cy="21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failed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7" name="TextBox 306"/>
          <p:cNvSpPr txBox="1"/>
          <p:nvPr/>
        </p:nvSpPr>
        <p:spPr>
          <a:xfrm>
            <a:off x="10652889" y="6549109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图片由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@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张旭舟整理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5" y="381009"/>
            <a:ext cx="1167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基础设施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—OBS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构建平台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1351709" y="879763"/>
            <a:ext cx="9437207" cy="5985488"/>
            <a:chOff x="904363" y="310287"/>
            <a:chExt cx="9884553" cy="6269214"/>
          </a:xfrm>
        </p:grpSpPr>
        <p:sp>
          <p:nvSpPr>
            <p:cNvPr id="206" name="圆角矩形 205"/>
            <p:cNvSpPr/>
            <p:nvPr/>
          </p:nvSpPr>
          <p:spPr>
            <a:xfrm>
              <a:off x="4207208" y="688204"/>
              <a:ext cx="5010701" cy="2765232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7846359" y="1125228"/>
              <a:ext cx="1185229" cy="2215464"/>
            </a:xfrm>
            <a:prstGeom prst="roundRect">
              <a:avLst>
                <a:gd name="adj" fmla="val 10213"/>
              </a:avLst>
            </a:prstGeom>
            <a:solidFill>
              <a:schemeClr val="accent1">
                <a:lumMod val="40000"/>
                <a:lumOff val="60000"/>
              </a:schemeClr>
            </a:solidFill>
            <a:ln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Text Box 12"/>
            <p:cNvSpPr txBox="1"/>
            <p:nvPr/>
          </p:nvSpPr>
          <p:spPr>
            <a:xfrm>
              <a:off x="1915982" y="310287"/>
              <a:ext cx="723275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源代码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9" name="圆角矩形 208"/>
            <p:cNvSpPr/>
            <p:nvPr/>
          </p:nvSpPr>
          <p:spPr>
            <a:xfrm>
              <a:off x="904363" y="4134224"/>
              <a:ext cx="2859694" cy="2287309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圆角矩形 209"/>
            <p:cNvSpPr/>
            <p:nvPr/>
          </p:nvSpPr>
          <p:spPr>
            <a:xfrm>
              <a:off x="904363" y="688204"/>
              <a:ext cx="2859694" cy="734975"/>
            </a:xfrm>
            <a:prstGeom prst="roundRect">
              <a:avLst>
                <a:gd name="adj" fmla="val 153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Text Box 12"/>
            <p:cNvSpPr txBox="1"/>
            <p:nvPr/>
          </p:nvSpPr>
          <p:spPr>
            <a:xfrm>
              <a:off x="1756109" y="723964"/>
              <a:ext cx="1107996" cy="33669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上游开源社区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2" name="圆角矩形 211"/>
            <p:cNvSpPr/>
            <p:nvPr/>
          </p:nvSpPr>
          <p:spPr>
            <a:xfrm>
              <a:off x="904363" y="1897808"/>
              <a:ext cx="2859694" cy="1564626"/>
            </a:xfrm>
            <a:prstGeom prst="roundRect">
              <a:avLst>
                <a:gd name="adj" fmla="val 1021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Text Box 12"/>
            <p:cNvSpPr txBox="1"/>
            <p:nvPr/>
          </p:nvSpPr>
          <p:spPr>
            <a:xfrm>
              <a:off x="1042641" y="1931625"/>
              <a:ext cx="2534931" cy="33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200" b="1" kern="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openEuler</a:t>
              </a:r>
              <a:r>
                <a:rPr lang="en-US" altLang="zh-CN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社区源代码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14" name="直线箭头连接符 153"/>
            <p:cNvCxnSpPr>
              <a:stCxn id="249" idx="3"/>
              <a:endCxn id="250" idx="1"/>
            </p:cNvCxnSpPr>
            <p:nvPr/>
          </p:nvCxnSpPr>
          <p:spPr>
            <a:xfrm flipV="1">
              <a:off x="2118280" y="3110366"/>
              <a:ext cx="443646" cy="12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/>
            <p:cNvSpPr/>
            <p:nvPr/>
          </p:nvSpPr>
          <p:spPr>
            <a:xfrm>
              <a:off x="2081705" y="3148135"/>
              <a:ext cx="57228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fork/</a:t>
              </a:r>
              <a:r>
                <a:rPr lang="en-US" altLang="zh-CN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 Box 12"/>
            <p:cNvSpPr txBox="1"/>
            <p:nvPr/>
          </p:nvSpPr>
          <p:spPr>
            <a:xfrm>
              <a:off x="6261477" y="310287"/>
              <a:ext cx="902811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系统构建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7" name="Text Box 12"/>
            <p:cNvSpPr txBox="1"/>
            <p:nvPr/>
          </p:nvSpPr>
          <p:spPr>
            <a:xfrm>
              <a:off x="9743630" y="310287"/>
              <a:ext cx="902811" cy="37741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版本发布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8" name="圆角矩形 217"/>
            <p:cNvSpPr/>
            <p:nvPr/>
          </p:nvSpPr>
          <p:spPr>
            <a:xfrm>
              <a:off x="5116619" y="1122861"/>
              <a:ext cx="2370459" cy="2215464"/>
            </a:xfrm>
            <a:prstGeom prst="roundRect">
              <a:avLst>
                <a:gd name="adj" fmla="val 10213"/>
              </a:avLst>
            </a:prstGeom>
            <a:solidFill>
              <a:schemeClr val="accent1">
                <a:lumMod val="40000"/>
                <a:lumOff val="60000"/>
              </a:schemeClr>
            </a:solidFill>
            <a:ln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19" name="肘形连接符 218"/>
            <p:cNvCxnSpPr>
              <a:stCxn id="248" idx="3"/>
              <a:endCxn id="252" idx="2"/>
            </p:cNvCxnSpPr>
            <p:nvPr/>
          </p:nvCxnSpPr>
          <p:spPr>
            <a:xfrm flipV="1">
              <a:off x="3680239" y="2543795"/>
              <a:ext cx="1015191" cy="18434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94"/>
            <p:cNvSpPr txBox="1"/>
            <p:nvPr/>
          </p:nvSpPr>
          <p:spPr>
            <a:xfrm>
              <a:off x="3867072" y="254967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packages</a:t>
              </a:r>
              <a:b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configs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1" name="直线箭头连接符 242"/>
            <p:cNvCxnSpPr>
              <a:stCxn id="218" idx="3"/>
              <a:endCxn id="207" idx="1"/>
            </p:cNvCxnSpPr>
            <p:nvPr/>
          </p:nvCxnSpPr>
          <p:spPr>
            <a:xfrm>
              <a:off x="7487078" y="2230593"/>
              <a:ext cx="359281" cy="23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104"/>
            <p:cNvSpPr txBox="1"/>
            <p:nvPr/>
          </p:nvSpPr>
          <p:spPr>
            <a:xfrm>
              <a:off x="7369396" y="1855316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succeeded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3" name="直线箭头连接符 249"/>
            <p:cNvCxnSpPr>
              <a:stCxn id="207" idx="3"/>
            </p:cNvCxnSpPr>
            <p:nvPr/>
          </p:nvCxnSpPr>
          <p:spPr>
            <a:xfrm>
              <a:off x="9031588" y="2232960"/>
              <a:ext cx="569568" cy="107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1050"/>
            <p:cNvSpPr txBox="1"/>
            <p:nvPr/>
          </p:nvSpPr>
          <p:spPr>
            <a:xfrm>
              <a:off x="9028759" y="1854988"/>
              <a:ext cx="712042" cy="35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QA</a:t>
              </a:r>
            </a:p>
            <a:p>
              <a:pPr algn="ctr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质量保障</a:t>
              </a:r>
            </a:p>
          </p:txBody>
        </p:sp>
        <p:sp>
          <p:nvSpPr>
            <p:cNvPr id="225" name="矩形 224"/>
            <p:cNvSpPr/>
            <p:nvPr/>
          </p:nvSpPr>
          <p:spPr>
            <a:xfrm>
              <a:off x="7815244" y="1133386"/>
              <a:ext cx="12474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OBS Publish Repo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9601156" y="688204"/>
              <a:ext cx="1187760" cy="2774231"/>
            </a:xfrm>
            <a:prstGeom prst="roundRect">
              <a:avLst>
                <a:gd name="adj" fmla="val 111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TextBox 1041"/>
            <p:cNvSpPr txBox="1"/>
            <p:nvPr/>
          </p:nvSpPr>
          <p:spPr>
            <a:xfrm>
              <a:off x="9827601" y="1903873"/>
              <a:ext cx="8002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系统镜像仓库</a:t>
              </a:r>
            </a:p>
          </p:txBody>
        </p:sp>
        <p:sp>
          <p:nvSpPr>
            <p:cNvPr id="228" name="矩形 227"/>
            <p:cNvSpPr/>
            <p:nvPr/>
          </p:nvSpPr>
          <p:spPr>
            <a:xfrm>
              <a:off x="1388970" y="3869807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共建共赢</a:t>
              </a:r>
              <a:endPara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9" name="TextBox 106"/>
            <p:cNvSpPr txBox="1"/>
            <p:nvPr/>
          </p:nvSpPr>
          <p:spPr>
            <a:xfrm>
              <a:off x="4444194" y="3107191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Text Box 12"/>
            <p:cNvSpPr txBox="1"/>
            <p:nvPr/>
          </p:nvSpPr>
          <p:spPr>
            <a:xfrm>
              <a:off x="5061135" y="5830743"/>
              <a:ext cx="3675237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Hosted by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中科院软件所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openEuler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</a:t>
              </a:r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94564" y="1521485"/>
              <a:ext cx="10871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First</a:t>
              </a:r>
            </a:p>
          </p:txBody>
        </p:sp>
        <p:pic>
          <p:nvPicPr>
            <p:cNvPr id="232" name="Picture 2" descr="Tux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121" y="1088333"/>
              <a:ext cx="274588" cy="32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4" descr="GNU Project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978" y="1116084"/>
              <a:ext cx="280185" cy="27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6" descr="LLVM - 维基百科，自由的百科全书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145" y="1069564"/>
              <a:ext cx="339840" cy="33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12" descr="A practical introduction to Docker containers | Red Hat Develop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654" y="1070704"/>
              <a:ext cx="406660" cy="33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14" descr="File:Xfce logo.png - Wikimedia Comm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414" y="1076478"/>
              <a:ext cx="490730" cy="36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16" descr="Install qemu-virgil on Linux | Snap Sto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920" y="1108231"/>
              <a:ext cx="264184" cy="26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18" descr="关于我们- Gitee.co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599" y="2161311"/>
              <a:ext cx="1553342" cy="49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0" descr="Microsoft Build of OpenJD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856" y="1202299"/>
              <a:ext cx="534686" cy="14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" descr="软件架构图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375" y="3894909"/>
              <a:ext cx="6403066" cy="2620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" name="圆角矩形 240"/>
            <p:cNvSpPr/>
            <p:nvPr/>
          </p:nvSpPr>
          <p:spPr>
            <a:xfrm>
              <a:off x="9601156" y="686569"/>
              <a:ext cx="1182883" cy="5882299"/>
            </a:xfrm>
            <a:prstGeom prst="roundRect">
              <a:avLst>
                <a:gd name="adj" fmla="val 1021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上下箭头 241"/>
            <p:cNvSpPr/>
            <p:nvPr/>
          </p:nvSpPr>
          <p:spPr>
            <a:xfrm>
              <a:off x="2198887" y="1440278"/>
              <a:ext cx="219456" cy="451946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2249746" y="1524855"/>
              <a:ext cx="12666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package/update/patch</a:t>
              </a:r>
            </a:p>
            <a:p>
              <a:pPr algn="ctr"/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fork/</a:t>
              </a:r>
              <a:r>
                <a:rPr lang="en-US" altLang="zh-CN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1069837" y="4303782"/>
              <a:ext cx="2579996" cy="342924"/>
              <a:chOff x="1569204" y="3933392"/>
              <a:chExt cx="2579996" cy="342924"/>
            </a:xfrm>
          </p:grpSpPr>
          <p:sp>
            <p:nvSpPr>
              <p:cNvPr id="305" name="圆角矩形 304"/>
              <p:cNvSpPr/>
              <p:nvPr/>
            </p:nvSpPr>
            <p:spPr>
              <a:xfrm>
                <a:off x="1569204" y="3933392"/>
                <a:ext cx="1260000" cy="342924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芯片厂商</a:t>
                </a:r>
              </a:p>
            </p:txBody>
          </p:sp>
          <p:sp>
            <p:nvSpPr>
              <p:cNvPr id="306" name="圆角矩形 305"/>
              <p:cNvSpPr/>
              <p:nvPr/>
            </p:nvSpPr>
            <p:spPr>
              <a:xfrm>
                <a:off x="2889200" y="3933392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操作系统厂商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OSV</a:t>
                </a: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1069837" y="4814166"/>
              <a:ext cx="2579996" cy="342000"/>
              <a:chOff x="1569204" y="4420210"/>
              <a:chExt cx="2579996" cy="342000"/>
            </a:xfrm>
          </p:grpSpPr>
          <p:sp>
            <p:nvSpPr>
              <p:cNvPr id="303" name="圆角矩形 302"/>
              <p:cNvSpPr/>
              <p:nvPr/>
            </p:nvSpPr>
            <p:spPr>
              <a:xfrm>
                <a:off x="1569204" y="4420210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ISV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厂商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圆角矩形 303"/>
              <p:cNvSpPr/>
              <p:nvPr/>
            </p:nvSpPr>
            <p:spPr>
              <a:xfrm>
                <a:off x="2889200" y="4420210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政府运营商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1069837" y="5323626"/>
              <a:ext cx="2579996" cy="342000"/>
              <a:chOff x="1569204" y="4952071"/>
              <a:chExt cx="2579996" cy="342000"/>
            </a:xfrm>
          </p:grpSpPr>
          <p:sp>
            <p:nvSpPr>
              <p:cNvPr id="301" name="圆角矩形 300"/>
              <p:cNvSpPr/>
              <p:nvPr/>
            </p:nvSpPr>
            <p:spPr>
              <a:xfrm>
                <a:off x="2889200" y="4952071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社区开发者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圆角矩形 301"/>
              <p:cNvSpPr/>
              <p:nvPr/>
            </p:nvSpPr>
            <p:spPr>
              <a:xfrm>
                <a:off x="1569204" y="4952071"/>
                <a:ext cx="1260000" cy="342000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高校研究所</a:t>
                </a:r>
                <a:endPara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7" name="圆角矩形 246"/>
            <p:cNvSpPr/>
            <p:nvPr/>
          </p:nvSpPr>
          <p:spPr>
            <a:xfrm>
              <a:off x="1695511" y="5833087"/>
              <a:ext cx="1260000" cy="342000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248" name="圆角矩形 247"/>
            <p:cNvSpPr/>
            <p:nvPr/>
          </p:nvSpPr>
          <p:spPr>
            <a:xfrm>
              <a:off x="951906" y="2584136"/>
              <a:ext cx="2728333" cy="288000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openeuler</a:t>
              </a:r>
              <a:r>
                <a:rPr lang="en-US" altLang="zh-CN" sz="1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/RISC-V/configuration</a:t>
              </a:r>
            </a:p>
          </p:txBody>
        </p:sp>
        <p:sp>
          <p:nvSpPr>
            <p:cNvPr id="249" name="圆角矩形 248"/>
            <p:cNvSpPr/>
            <p:nvPr/>
          </p:nvSpPr>
          <p:spPr>
            <a:xfrm>
              <a:off x="951907" y="2928596"/>
              <a:ext cx="1166373" cy="366078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openeuler</a:t>
              </a:r>
              <a: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/*</a:t>
              </a:r>
              <a:b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</a:br>
              <a:r>
                <a:rPr lang="en-US" altLang="zh-CN" sz="800" dirty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src-openeuler</a:t>
              </a:r>
              <a:r>
                <a:rPr lang="en-US" altLang="zh-CN" sz="8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/*</a:t>
              </a:r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2561926" y="2928596"/>
              <a:ext cx="1116000" cy="363539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b="1" dirty="0" err="1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openeuler</a:t>
              </a:r>
              <a:r>
                <a:rPr lang="en-US" altLang="zh-CN" sz="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-</a:t>
              </a:r>
              <a:r>
                <a:rPr lang="en-US" altLang="zh-CN" sz="800" b="1" dirty="0" err="1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risc</a:t>
              </a:r>
              <a:r>
                <a:rPr lang="en-US" altLang="zh-CN" sz="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  <a:cs typeface="Microsoft Himalaya" panose="01010100010101010101" pitchFamily="2" charset="0"/>
                </a:rPr>
                <a:t>-v/*</a:t>
              </a:r>
              <a:endParaRPr lang="zh-CN" altLang="en-US" sz="8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Microsoft Himalaya" panose="01010100010101010101" pitchFamily="2" charset="0"/>
              </a:endParaRPr>
            </a:p>
          </p:txBody>
        </p:sp>
        <p:sp>
          <p:nvSpPr>
            <p:cNvPr id="251" name="Text Box 12"/>
            <p:cNvSpPr txBox="1"/>
            <p:nvPr/>
          </p:nvSpPr>
          <p:spPr>
            <a:xfrm>
              <a:off x="5343963" y="736603"/>
              <a:ext cx="2891940" cy="33669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520065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Open Build Service </a:t>
              </a:r>
              <a:r>
                <a:rPr lang="zh-CN" altLang="en-US" sz="1200" b="1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构建集群</a:t>
              </a:r>
              <a:endParaRPr kumimoji="0" lang="en-US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2" name="圆角矩形 251"/>
            <p:cNvSpPr/>
            <p:nvPr/>
          </p:nvSpPr>
          <p:spPr>
            <a:xfrm>
              <a:off x="4335430" y="1823795"/>
              <a:ext cx="720000" cy="72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 Server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5217182" y="1767884"/>
              <a:ext cx="638316" cy="1162393"/>
              <a:chOff x="139502" y="5222568"/>
              <a:chExt cx="638316" cy="1162393"/>
            </a:xfrm>
          </p:grpSpPr>
          <p:sp>
            <p:nvSpPr>
              <p:cNvPr id="297" name="圆角矩形 296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8" name="组合 297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9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0" name="TextBox 299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4" name="组合 253"/>
            <p:cNvGrpSpPr/>
            <p:nvPr/>
          </p:nvGrpSpPr>
          <p:grpSpPr>
            <a:xfrm>
              <a:off x="5975334" y="1767884"/>
              <a:ext cx="638316" cy="1162393"/>
              <a:chOff x="139502" y="5222568"/>
              <a:chExt cx="638316" cy="1162393"/>
            </a:xfrm>
          </p:grpSpPr>
          <p:sp>
            <p:nvSpPr>
              <p:cNvPr id="293" name="圆角矩形 292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4" name="组合 293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5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6" name="TextBox 295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5" name="组合 254"/>
            <p:cNvGrpSpPr/>
            <p:nvPr/>
          </p:nvGrpSpPr>
          <p:grpSpPr>
            <a:xfrm>
              <a:off x="6733487" y="1767884"/>
              <a:ext cx="638316" cy="1162393"/>
              <a:chOff x="139502" y="5222568"/>
              <a:chExt cx="638316" cy="1162393"/>
            </a:xfrm>
          </p:grpSpPr>
          <p:sp>
            <p:nvSpPr>
              <p:cNvPr id="289" name="圆角矩形 288"/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solidFill>
                <a:schemeClr val="bg1">
                  <a:alpha val="52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0" name="组合 289"/>
              <p:cNvGrpSpPr/>
              <p:nvPr/>
            </p:nvGrpSpPr>
            <p:grpSpPr>
              <a:xfrm>
                <a:off x="139502" y="5281414"/>
                <a:ext cx="638316" cy="1094391"/>
                <a:chOff x="46881" y="4126157"/>
                <a:chExt cx="638316" cy="1094391"/>
              </a:xfrm>
            </p:grpSpPr>
            <p:pic>
              <p:nvPicPr>
                <p:cNvPr id="291" name="Picture 4" descr="C:\Users\cz\Downloads\server-logo.png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11193" r="14467" b="5868"/>
                <a:stretch>
                  <a:fillRect/>
                </a:stretch>
              </p:blipFill>
              <p:spPr bwMode="auto">
                <a:xfrm>
                  <a:off x="159499" y="4126157"/>
                  <a:ext cx="454758" cy="833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2" name="TextBox 291"/>
                <p:cNvSpPr txBox="1"/>
                <p:nvPr/>
              </p:nvSpPr>
              <p:spPr>
                <a:xfrm>
                  <a:off x="46881" y="4912771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700" dirty="0" err="1">
                      <a:latin typeface="Verdana" panose="020B0604030504040204" pitchFamily="34" charset="0"/>
                      <a:ea typeface="Verdana" panose="020B0604030504040204" pitchFamily="34" charset="0"/>
                    </a:rPr>
                    <a:t>openEuler</a:t>
                  </a:r>
                  <a:endParaRPr lang="en-US" altLang="zh-CN" sz="7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algn="ctr"/>
                  <a:r>
                    <a:rPr lang="en-US" altLang="zh-CN" sz="7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RISCV VM</a:t>
                  </a:r>
                </a:p>
              </p:txBody>
            </p:sp>
          </p:grpSp>
        </p:grpSp>
        <p:grpSp>
          <p:nvGrpSpPr>
            <p:cNvPr id="256" name="组合 255"/>
            <p:cNvGrpSpPr/>
            <p:nvPr/>
          </p:nvGrpSpPr>
          <p:grpSpPr>
            <a:xfrm>
              <a:off x="5445416" y="1156988"/>
              <a:ext cx="1653017" cy="385758"/>
              <a:chOff x="5871807" y="820684"/>
              <a:chExt cx="1653017" cy="385758"/>
            </a:xfrm>
          </p:grpSpPr>
          <p:sp>
            <p:nvSpPr>
              <p:cNvPr id="287" name="TextBox 94"/>
              <p:cNvSpPr txBox="1"/>
              <p:nvPr/>
            </p:nvSpPr>
            <p:spPr>
              <a:xfrm>
                <a:off x="5871807" y="975610"/>
                <a:ext cx="165301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openEuler:Mainline:RISC-V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Text Box 12"/>
              <p:cNvSpPr txBox="1"/>
              <p:nvPr/>
            </p:nvSpPr>
            <p:spPr>
              <a:xfrm>
                <a:off x="5970901" y="820684"/>
                <a:ext cx="1454829" cy="24622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OBS Worker 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集群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7" name="肘形连接符 256"/>
            <p:cNvCxnSpPr>
              <a:stCxn id="252" idx="0"/>
              <a:endCxn id="293" idx="0"/>
            </p:cNvCxnSpPr>
            <p:nvPr/>
          </p:nvCxnSpPr>
          <p:spPr>
            <a:xfrm rot="5400000" flipH="1" flipV="1">
              <a:off x="5472210" y="991105"/>
              <a:ext cx="55911" cy="1609471"/>
            </a:xfrm>
            <a:prstGeom prst="bentConnector3">
              <a:avLst>
                <a:gd name="adj1" fmla="val 40783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肘形连接符 257"/>
            <p:cNvCxnSpPr>
              <a:stCxn id="252" idx="0"/>
              <a:endCxn id="297" idx="0"/>
            </p:cNvCxnSpPr>
            <p:nvPr/>
          </p:nvCxnSpPr>
          <p:spPr>
            <a:xfrm rot="5400000" flipH="1" flipV="1">
              <a:off x="5093134" y="1370181"/>
              <a:ext cx="55911" cy="851319"/>
            </a:xfrm>
            <a:prstGeom prst="bentConnector3">
              <a:avLst>
                <a:gd name="adj1" fmla="val 41414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肘形连接符 258"/>
            <p:cNvCxnSpPr>
              <a:stCxn id="252" idx="0"/>
              <a:endCxn id="289" idx="0"/>
            </p:cNvCxnSpPr>
            <p:nvPr/>
          </p:nvCxnSpPr>
          <p:spPr>
            <a:xfrm rot="5400000" flipH="1" flipV="1">
              <a:off x="5851287" y="612028"/>
              <a:ext cx="55911" cy="2367624"/>
            </a:xfrm>
            <a:prstGeom prst="bentConnector3">
              <a:avLst>
                <a:gd name="adj1" fmla="val 41413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肘形连接符 259"/>
            <p:cNvCxnSpPr>
              <a:stCxn id="250" idx="3"/>
              <a:endCxn id="296" idx="2"/>
            </p:cNvCxnSpPr>
            <p:nvPr/>
          </p:nvCxnSpPr>
          <p:spPr>
            <a:xfrm flipV="1">
              <a:off x="3677926" y="2921121"/>
              <a:ext cx="2616566" cy="18924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肘形连接符 260"/>
            <p:cNvCxnSpPr>
              <a:stCxn id="250" idx="3"/>
              <a:endCxn id="297" idx="2"/>
            </p:cNvCxnSpPr>
            <p:nvPr/>
          </p:nvCxnSpPr>
          <p:spPr>
            <a:xfrm flipV="1">
              <a:off x="3677926" y="2930277"/>
              <a:ext cx="1868823" cy="18008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肘形连接符 261"/>
            <p:cNvCxnSpPr>
              <a:endCxn id="289" idx="2"/>
            </p:cNvCxnSpPr>
            <p:nvPr/>
          </p:nvCxnSpPr>
          <p:spPr>
            <a:xfrm flipV="1">
              <a:off x="3680240" y="2930277"/>
              <a:ext cx="3382814" cy="18135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3" name="Picture 3" descr="C:\Users\cz\Downloads\metafile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961" y="1304026"/>
              <a:ext cx="564186" cy="691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4" name="矩形 263"/>
            <p:cNvSpPr/>
            <p:nvPr/>
          </p:nvSpPr>
          <p:spPr>
            <a:xfrm>
              <a:off x="8096570" y="1785276"/>
              <a:ext cx="68480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meta data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5" name="组合 264"/>
            <p:cNvGrpSpPr/>
            <p:nvPr/>
          </p:nvGrpSpPr>
          <p:grpSpPr>
            <a:xfrm>
              <a:off x="8107547" y="2099973"/>
              <a:ext cx="662850" cy="715447"/>
              <a:chOff x="8641611" y="1673659"/>
              <a:chExt cx="662850" cy="715447"/>
            </a:xfrm>
          </p:grpSpPr>
          <p:pic>
            <p:nvPicPr>
              <p:cNvPr id="285" name="Picture 4" descr="C:\Users\cz\Downloads\databasefile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6076" y="1673659"/>
                <a:ext cx="410085" cy="43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" name="矩形 285"/>
              <p:cNvSpPr/>
              <p:nvPr/>
            </p:nvSpPr>
            <p:spPr>
              <a:xfrm>
                <a:off x="8641611" y="2050552"/>
                <a:ext cx="66285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*.</a:t>
                </a:r>
                <a:r>
                  <a:rPr lang="en-US" altLang="zh-CN" sz="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src.rpm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*.rpm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6" name="矩形 265"/>
            <p:cNvSpPr/>
            <p:nvPr/>
          </p:nvSpPr>
          <p:spPr>
            <a:xfrm>
              <a:off x="9779663" y="781840"/>
              <a:ext cx="8258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OpenEuler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官方仓库</a:t>
              </a:r>
            </a:p>
          </p:txBody>
        </p:sp>
        <p:pic>
          <p:nvPicPr>
            <p:cNvPr id="267" name="Picture 5" descr="C:\Users\cz\Downloads\imglogo (1)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223" y="1374611"/>
              <a:ext cx="567832" cy="56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6" descr="C:\Users\cz\Downloads\rpm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3834" y="2295889"/>
              <a:ext cx="807752" cy="52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9" name="TextBox 1041"/>
            <p:cNvSpPr txBox="1"/>
            <p:nvPr/>
          </p:nvSpPr>
          <p:spPr>
            <a:xfrm>
              <a:off x="9874325" y="2824237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软件包仓库</a:t>
              </a:r>
            </a:p>
          </p:txBody>
        </p:sp>
        <p:sp>
          <p:nvSpPr>
            <p:cNvPr id="270" name="TextBox 106"/>
            <p:cNvSpPr txBox="1"/>
            <p:nvPr/>
          </p:nvSpPr>
          <p:spPr>
            <a:xfrm>
              <a:off x="10013075" y="2519078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latin typeface="华文琥珀" panose="02010800040101010101" pitchFamily="2" charset="-122"/>
                  <a:ea typeface="华文琥珀" panose="02010800040101010101" pitchFamily="2" charset="-122"/>
                  <a:cs typeface="Arial" panose="020B0604020202020204" pitchFamily="34" charset="0"/>
                </a:rPr>
                <a:t>.rpm</a:t>
              </a:r>
              <a:endParaRPr lang="zh-CN" altLang="en-US" sz="1000" dirty="0"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71" name="直接连接符 270"/>
            <p:cNvCxnSpPr/>
            <p:nvPr/>
          </p:nvCxnSpPr>
          <p:spPr>
            <a:xfrm>
              <a:off x="3967552" y="781840"/>
              <a:ext cx="0" cy="5797661"/>
            </a:xfrm>
            <a:prstGeom prst="line">
              <a:avLst/>
            </a:prstGeom>
            <a:ln w="19050">
              <a:solidFill>
                <a:schemeClr val="bg1">
                  <a:lumMod val="65000"/>
                  <a:alpha val="19000"/>
                </a:schemeClr>
              </a:solidFill>
              <a:prstDash val="dash"/>
            </a:ln>
            <a:effectLst>
              <a:glow>
                <a:schemeClr val="accent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3967552" y="3838792"/>
              <a:ext cx="5585973" cy="0"/>
            </a:xfrm>
            <a:prstGeom prst="line">
              <a:avLst/>
            </a:prstGeom>
            <a:ln w="19050">
              <a:solidFill>
                <a:schemeClr val="bg1">
                  <a:lumMod val="65000"/>
                  <a:alpha val="19000"/>
                </a:schemeClr>
              </a:solidFill>
              <a:prstDash val="dash"/>
            </a:ln>
            <a:effectLst>
              <a:glow>
                <a:schemeClr val="accent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/>
            <p:cNvGrpSpPr/>
            <p:nvPr/>
          </p:nvGrpSpPr>
          <p:grpSpPr>
            <a:xfrm>
              <a:off x="904363" y="3532033"/>
              <a:ext cx="8315016" cy="248948"/>
              <a:chOff x="1389138" y="3567478"/>
              <a:chExt cx="8315016" cy="248948"/>
            </a:xfrm>
            <a:solidFill>
              <a:schemeClr val="bg1">
                <a:lumMod val="95000"/>
              </a:schemeClr>
            </a:solidFill>
          </p:grpSpPr>
          <p:sp>
            <p:nvSpPr>
              <p:cNvPr id="281" name="圆角矩形 280"/>
              <p:cNvSpPr/>
              <p:nvPr/>
            </p:nvSpPr>
            <p:spPr>
              <a:xfrm>
                <a:off x="1389138" y="3567479"/>
                <a:ext cx="8315016" cy="248947"/>
              </a:xfrm>
              <a:prstGeom prst="roundRect">
                <a:avLst>
                  <a:gd name="adj" fmla="val 22185"/>
                </a:avLst>
              </a:prstGeom>
              <a:grpFill/>
              <a:ln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TextBox 1049"/>
              <p:cNvSpPr txBox="1"/>
              <p:nvPr/>
            </p:nvSpPr>
            <p:spPr>
              <a:xfrm>
                <a:off x="5055357" y="3567478"/>
                <a:ext cx="1143262" cy="24622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Jenkins(CI/CD)</a:t>
                </a:r>
              </a:p>
            </p:txBody>
          </p:sp>
          <p:sp>
            <p:nvSpPr>
              <p:cNvPr id="283" name="TextBox 1049"/>
              <p:cNvSpPr txBox="1"/>
              <p:nvPr/>
            </p:nvSpPr>
            <p:spPr>
              <a:xfrm>
                <a:off x="7887093" y="3574734"/>
                <a:ext cx="1215397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Repo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</a:t>
                </a:r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镜像构建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TextBox 1049"/>
              <p:cNvSpPr txBox="1"/>
              <p:nvPr/>
            </p:nvSpPr>
            <p:spPr>
              <a:xfrm>
                <a:off x="2889200" y="3585594"/>
                <a:ext cx="792205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门禁检测</a:t>
                </a:r>
              </a:p>
            </p:txBody>
          </p:sp>
        </p:grpSp>
        <p:sp>
          <p:nvSpPr>
            <p:cNvPr id="274" name="上下箭头 273"/>
            <p:cNvSpPr/>
            <p:nvPr/>
          </p:nvSpPr>
          <p:spPr>
            <a:xfrm>
              <a:off x="2198887" y="3460942"/>
              <a:ext cx="219456" cy="663692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75" name="肘形连接符 274"/>
            <p:cNvCxnSpPr>
              <a:endCxn id="240" idx="1"/>
            </p:cNvCxnSpPr>
            <p:nvPr/>
          </p:nvCxnSpPr>
          <p:spPr>
            <a:xfrm>
              <a:off x="2363479" y="3877852"/>
              <a:ext cx="1879896" cy="1327454"/>
            </a:xfrm>
            <a:prstGeom prst="bentConnector3">
              <a:avLst>
                <a:gd name="adj1" fmla="val 87329"/>
              </a:avLst>
            </a:prstGeom>
            <a:ln w="25400" cmpd="sng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肘形连接符 275"/>
            <p:cNvCxnSpPr>
              <a:stCxn id="249" idx="2"/>
              <a:endCxn id="289" idx="2"/>
            </p:cNvCxnSpPr>
            <p:nvPr/>
          </p:nvCxnSpPr>
          <p:spPr>
            <a:xfrm rot="5400000" flipH="1" flipV="1">
              <a:off x="4116875" y="348496"/>
              <a:ext cx="364397" cy="5527960"/>
            </a:xfrm>
            <a:prstGeom prst="bentConnector3">
              <a:avLst>
                <a:gd name="adj1" fmla="val -2840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肘形连接符 276"/>
            <p:cNvCxnSpPr>
              <a:stCxn id="249" idx="2"/>
              <a:endCxn id="296" idx="2"/>
            </p:cNvCxnSpPr>
            <p:nvPr/>
          </p:nvCxnSpPr>
          <p:spPr>
            <a:xfrm rot="5400000" flipH="1" flipV="1">
              <a:off x="3728016" y="728199"/>
              <a:ext cx="373553" cy="4759398"/>
            </a:xfrm>
            <a:prstGeom prst="bentConnector3">
              <a:avLst>
                <a:gd name="adj1" fmla="val -2847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肘形连接符 277"/>
            <p:cNvCxnSpPr>
              <a:stCxn id="249" idx="2"/>
              <a:endCxn id="297" idx="2"/>
            </p:cNvCxnSpPr>
            <p:nvPr/>
          </p:nvCxnSpPr>
          <p:spPr>
            <a:xfrm rot="5400000" flipH="1" flipV="1">
              <a:off x="3358722" y="1106648"/>
              <a:ext cx="364397" cy="4011655"/>
            </a:xfrm>
            <a:prstGeom prst="bentConnector3">
              <a:avLst>
                <a:gd name="adj1" fmla="val -292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肘形连接符 278"/>
            <p:cNvCxnSpPr>
              <a:stCxn id="218" idx="3"/>
              <a:endCxn id="250" idx="2"/>
            </p:cNvCxnSpPr>
            <p:nvPr/>
          </p:nvCxnSpPr>
          <p:spPr>
            <a:xfrm flipH="1">
              <a:off x="3119926" y="2230593"/>
              <a:ext cx="4367152" cy="1061542"/>
            </a:xfrm>
            <a:prstGeom prst="bentConnector4">
              <a:avLst>
                <a:gd name="adj1" fmla="val -3490"/>
                <a:gd name="adj2" fmla="val 11960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104"/>
            <p:cNvSpPr txBox="1"/>
            <p:nvPr/>
          </p:nvSpPr>
          <p:spPr>
            <a:xfrm>
              <a:off x="7450954" y="2778668"/>
              <a:ext cx="4315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failed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7" name="TextBox 306"/>
          <p:cNvSpPr txBox="1"/>
          <p:nvPr/>
        </p:nvSpPr>
        <p:spPr>
          <a:xfrm>
            <a:off x="10652889" y="6549109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图片由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@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张旭舟整理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648" y="511870"/>
            <a:ext cx="350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200+ QEMU VMs(on x86_64) </a:t>
            </a:r>
          </a:p>
        </p:txBody>
      </p:sp>
      <p:cxnSp>
        <p:nvCxnSpPr>
          <p:cNvPr id="15" name="直接连接符 14"/>
          <p:cNvCxnSpPr>
            <a:stCxn id="288" idx="3"/>
          </p:cNvCxnSpPr>
          <p:nvPr/>
        </p:nvCxnSpPr>
        <p:spPr>
          <a:xfrm flipV="1">
            <a:off x="7170843" y="911980"/>
            <a:ext cx="1374482" cy="8937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307"/>
          <p:cNvCxnSpPr/>
          <p:nvPr/>
        </p:nvCxnSpPr>
        <p:spPr>
          <a:xfrm>
            <a:off x="8540880" y="911980"/>
            <a:ext cx="35725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基础设施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镜像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CI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服务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306001" y="2045162"/>
            <a:ext cx="9686395" cy="4447266"/>
            <a:chOff x="79904" y="1138554"/>
            <a:chExt cx="11779275" cy="5408159"/>
          </a:xfrm>
        </p:grpSpPr>
        <p:sp>
          <p:nvSpPr>
            <p:cNvPr id="5" name="矩形 4"/>
            <p:cNvSpPr/>
            <p:nvPr/>
          </p:nvSpPr>
          <p:spPr>
            <a:xfrm>
              <a:off x="903824" y="4453637"/>
              <a:ext cx="7951335" cy="2093076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666666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10732" y="1138554"/>
              <a:ext cx="8044428" cy="1946649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666666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943311" y="1765071"/>
              <a:ext cx="1090420" cy="398354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代码控制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Gitee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319957" y="1764479"/>
              <a:ext cx="1090420" cy="3983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Jenkins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760" y="1720413"/>
              <a:ext cx="413091" cy="485563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>
              <a:stCxn id="10" idx="3"/>
              <a:endCxn id="7" idx="1"/>
            </p:cNvCxnSpPr>
            <p:nvPr/>
          </p:nvCxnSpPr>
          <p:spPr>
            <a:xfrm>
              <a:off x="1490851" y="1963195"/>
              <a:ext cx="1452460" cy="1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25"/>
            <p:cNvSpPr txBox="1"/>
            <p:nvPr/>
          </p:nvSpPr>
          <p:spPr>
            <a:xfrm>
              <a:off x="1893384" y="1162592"/>
              <a:ext cx="697627" cy="553999"/>
            </a:xfrm>
            <a:prstGeom prst="rect">
              <a:avLst/>
            </a:prstGeom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测试用例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>
              <a:stCxn id="7" idx="3"/>
              <a:endCxn id="9" idx="1"/>
            </p:cNvCxnSpPr>
            <p:nvPr/>
          </p:nvCxnSpPr>
          <p:spPr>
            <a:xfrm flipV="1">
              <a:off x="4033731" y="1963656"/>
              <a:ext cx="1286226" cy="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29"/>
            <p:cNvCxnSpPr>
              <a:stCxn id="9" idx="2"/>
              <a:endCxn id="10" idx="2"/>
            </p:cNvCxnSpPr>
            <p:nvPr/>
          </p:nvCxnSpPr>
          <p:spPr>
            <a:xfrm rot="5400000">
              <a:off x="3553166" y="-106026"/>
              <a:ext cx="43143" cy="4580861"/>
            </a:xfrm>
            <a:prstGeom prst="bentConnector3">
              <a:avLst>
                <a:gd name="adj1" fmla="val 137791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5356171" y="3646999"/>
              <a:ext cx="1017992" cy="632296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环境管理中心</a:t>
              </a:r>
            </a:p>
          </p:txBody>
        </p:sp>
        <p:sp>
          <p:nvSpPr>
            <p:cNvPr id="16" name="文本框 37"/>
            <p:cNvSpPr txBox="1"/>
            <p:nvPr/>
          </p:nvSpPr>
          <p:spPr>
            <a:xfrm>
              <a:off x="84848" y="309908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单包构建</a:t>
              </a:r>
            </a:p>
          </p:txBody>
        </p:sp>
        <p:sp>
          <p:nvSpPr>
            <p:cNvPr id="17" name="文本框 39"/>
            <p:cNvSpPr txBox="1"/>
            <p:nvPr/>
          </p:nvSpPr>
          <p:spPr>
            <a:xfrm>
              <a:off x="4260796" y="1720413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拉取代码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41"/>
            <p:cNvSpPr txBox="1"/>
            <p:nvPr/>
          </p:nvSpPr>
          <p:spPr>
            <a:xfrm>
              <a:off x="2075164" y="2525091"/>
              <a:ext cx="880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通知开发者</a:t>
              </a:r>
              <a:r>
                <a:rPr lang="en-US" altLang="zh-CN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</a:p>
            <a:p>
              <a:r>
                <a:rPr lang="en-US" altLang="zh-CN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maintainer</a:t>
              </a:r>
            </a:p>
          </p:txBody>
        </p:sp>
        <p:sp>
          <p:nvSpPr>
            <p:cNvPr id="19" name="文本框 64"/>
            <p:cNvSpPr txBox="1"/>
            <p:nvPr/>
          </p:nvSpPr>
          <p:spPr>
            <a:xfrm>
              <a:off x="79904" y="342814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版本构建发布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230869" y="3648545"/>
              <a:ext cx="1017992" cy="632296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正式版本发布仓库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55853" y="5543597"/>
              <a:ext cx="1273949" cy="4902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版本测试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229626" y="5542753"/>
              <a:ext cx="1017992" cy="4902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发布评审</a:t>
              </a:r>
            </a:p>
          </p:txBody>
        </p:sp>
        <p:cxnSp>
          <p:nvCxnSpPr>
            <p:cNvPr id="23" name="直接箭头连接符 22"/>
            <p:cNvCxnSpPr>
              <a:stCxn id="22" idx="0"/>
              <a:endCxn id="20" idx="2"/>
            </p:cNvCxnSpPr>
            <p:nvPr/>
          </p:nvCxnSpPr>
          <p:spPr>
            <a:xfrm flipV="1">
              <a:off x="1738622" y="4280841"/>
              <a:ext cx="1243" cy="126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109"/>
            <p:cNvSpPr txBox="1"/>
            <p:nvPr/>
          </p:nvSpPr>
          <p:spPr>
            <a:xfrm>
              <a:off x="4320386" y="541964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启动冒烟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5221" y="6062676"/>
              <a:ext cx="389238" cy="435714"/>
            </a:xfrm>
            <a:prstGeom prst="rect">
              <a:avLst/>
            </a:prstGeom>
          </p:spPr>
        </p:pic>
        <p:sp>
          <p:nvSpPr>
            <p:cNvPr id="26" name="文本框 136"/>
            <p:cNvSpPr txBox="1"/>
            <p:nvPr/>
          </p:nvSpPr>
          <p:spPr>
            <a:xfrm>
              <a:off x="3468661" y="4498704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拉取测试代码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肘形连接符 26"/>
            <p:cNvCxnSpPr>
              <a:stCxn id="15" idx="2"/>
              <a:endCxn id="43" idx="0"/>
            </p:cNvCxnSpPr>
            <p:nvPr/>
          </p:nvCxnSpPr>
          <p:spPr>
            <a:xfrm rot="16200000" flipH="1">
              <a:off x="5247570" y="4896892"/>
              <a:ext cx="1236460" cy="126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9259252" y="1162592"/>
              <a:ext cx="2593078" cy="536991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666666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9989848" y="2774925"/>
              <a:ext cx="1328976" cy="33498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单包编译构建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9462168" y="1787585"/>
              <a:ext cx="876365" cy="368336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Epol</a:t>
              </a:r>
              <a:endPara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497251" y="5560166"/>
              <a:ext cx="1017992" cy="44606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镜像生成</a:t>
              </a:r>
            </a:p>
          </p:txBody>
        </p:sp>
        <p:sp>
          <p:nvSpPr>
            <p:cNvPr id="33" name="文本框 62"/>
            <p:cNvSpPr txBox="1"/>
            <p:nvPr/>
          </p:nvSpPr>
          <p:spPr>
            <a:xfrm>
              <a:off x="9857997" y="3261063"/>
              <a:ext cx="7280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RPM</a:t>
              </a:r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推送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33"/>
            <p:cNvCxnSpPr>
              <a:stCxn id="30" idx="2"/>
              <a:endCxn id="44" idx="0"/>
            </p:cNvCxnSpPr>
            <p:nvPr/>
          </p:nvCxnSpPr>
          <p:spPr>
            <a:xfrm>
              <a:off x="10654336" y="3109905"/>
              <a:ext cx="0" cy="520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42"/>
            <p:cNvSpPr txBox="1"/>
            <p:nvPr/>
          </p:nvSpPr>
          <p:spPr>
            <a:xfrm>
              <a:off x="6821434" y="126645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拉取代码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197"/>
            <p:cNvSpPr txBox="1"/>
            <p:nvPr/>
          </p:nvSpPr>
          <p:spPr>
            <a:xfrm>
              <a:off x="11349103" y="1362245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  <a:endPara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箭头连接符 36"/>
            <p:cNvCxnSpPr>
              <a:stCxn id="47" idx="1"/>
              <a:endCxn id="32" idx="3"/>
            </p:cNvCxnSpPr>
            <p:nvPr/>
          </p:nvCxnSpPr>
          <p:spPr>
            <a:xfrm flipH="1">
              <a:off x="8515243" y="5783196"/>
              <a:ext cx="159388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198"/>
            <p:cNvSpPr txBox="1"/>
            <p:nvPr/>
          </p:nvSpPr>
          <p:spPr>
            <a:xfrm>
              <a:off x="5299710" y="2287003"/>
              <a:ext cx="536462" cy="299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门禁</a:t>
              </a:r>
            </a:p>
          </p:txBody>
        </p:sp>
        <p:sp>
          <p:nvSpPr>
            <p:cNvPr id="39" name="文本框 200"/>
            <p:cNvSpPr txBox="1"/>
            <p:nvPr/>
          </p:nvSpPr>
          <p:spPr>
            <a:xfrm>
              <a:off x="5135446" y="2131209"/>
              <a:ext cx="1001064" cy="299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单包测试</a:t>
              </a: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38" y="6042928"/>
              <a:ext cx="380774" cy="446426"/>
            </a:xfrm>
            <a:prstGeom prst="rect">
              <a:avLst/>
            </a:prstGeom>
          </p:spPr>
        </p:pic>
        <p:sp>
          <p:nvSpPr>
            <p:cNvPr id="42" name="圆角矩形 41"/>
            <p:cNvSpPr/>
            <p:nvPr/>
          </p:nvSpPr>
          <p:spPr>
            <a:xfrm>
              <a:off x="10777133" y="1768643"/>
              <a:ext cx="948698" cy="368336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mainline</a:t>
              </a:r>
              <a:endParaRPr lang="zh-CN" alt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344655" y="5515755"/>
              <a:ext cx="1043555" cy="560499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测试版本仓库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145340" y="3629940"/>
              <a:ext cx="1017992" cy="368336"/>
            </a:xfrm>
            <a:prstGeom prst="roundRect">
              <a:avLst/>
            </a:prstGeom>
            <a:solidFill>
              <a:srgbClr val="0C9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OBS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</a:t>
              </a:r>
            </a:p>
          </p:txBody>
        </p:sp>
        <p:cxnSp>
          <p:nvCxnSpPr>
            <p:cNvPr id="45" name="直接箭头连接符 44"/>
            <p:cNvCxnSpPr>
              <a:stCxn id="9" idx="3"/>
              <a:endCxn id="31" idx="1"/>
            </p:cNvCxnSpPr>
            <p:nvPr/>
          </p:nvCxnSpPr>
          <p:spPr>
            <a:xfrm>
              <a:off x="6410377" y="1963656"/>
              <a:ext cx="3051791" cy="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73"/>
            <p:cNvSpPr txBox="1"/>
            <p:nvPr/>
          </p:nvSpPr>
          <p:spPr>
            <a:xfrm>
              <a:off x="6826319" y="1979555"/>
              <a:ext cx="120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OBS</a:t>
              </a:r>
              <a:r>
                <a:rPr lang="zh-CN" altLang="en-US" sz="1000" dirty="0"/>
                <a:t>编译构建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0109126" y="5584019"/>
              <a:ext cx="1090420" cy="3983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Jenkins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cxnSp>
          <p:nvCxnSpPr>
            <p:cNvPr id="48" name="肘形连接符 47"/>
            <p:cNvCxnSpPr>
              <a:stCxn id="42" idx="2"/>
              <a:endCxn id="30" idx="0"/>
            </p:cNvCxnSpPr>
            <p:nvPr/>
          </p:nvCxnSpPr>
          <p:spPr>
            <a:xfrm rot="5400000">
              <a:off x="10633936" y="2157379"/>
              <a:ext cx="637946" cy="597146"/>
            </a:xfrm>
            <a:prstGeom prst="bentConnector3">
              <a:avLst>
                <a:gd name="adj1" fmla="val 5140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>
              <a:stCxn id="7" idx="0"/>
              <a:endCxn id="42" idx="0"/>
            </p:cNvCxnSpPr>
            <p:nvPr/>
          </p:nvCxnSpPr>
          <p:spPr>
            <a:xfrm rot="16200000" flipH="1">
              <a:off x="7368215" y="-2114623"/>
              <a:ext cx="3572" cy="7762961"/>
            </a:xfrm>
            <a:prstGeom prst="bentConnector3">
              <a:avLst>
                <a:gd name="adj1" fmla="val -639977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15" idx="0"/>
              <a:endCxn id="9" idx="2"/>
            </p:cNvCxnSpPr>
            <p:nvPr/>
          </p:nvCxnSpPr>
          <p:spPr>
            <a:xfrm flipV="1">
              <a:off x="5865167" y="2162833"/>
              <a:ext cx="0" cy="1484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stCxn id="31" idx="2"/>
              <a:endCxn id="30" idx="0"/>
            </p:cNvCxnSpPr>
            <p:nvPr/>
          </p:nvCxnSpPr>
          <p:spPr>
            <a:xfrm rot="16200000" flipH="1">
              <a:off x="9967841" y="2088430"/>
              <a:ext cx="619004" cy="753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>
              <a:stCxn id="7" idx="0"/>
              <a:endCxn id="31" idx="0"/>
            </p:cNvCxnSpPr>
            <p:nvPr/>
          </p:nvCxnSpPr>
          <p:spPr>
            <a:xfrm rot="16200000" flipH="1">
              <a:off x="6683179" y="-1429587"/>
              <a:ext cx="22514" cy="6411830"/>
            </a:xfrm>
            <a:prstGeom prst="bentConnector3">
              <a:avLst>
                <a:gd name="adj1" fmla="val -101536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169"/>
            <p:cNvSpPr txBox="1"/>
            <p:nvPr/>
          </p:nvSpPr>
          <p:spPr>
            <a:xfrm>
              <a:off x="936853" y="1316953"/>
              <a:ext cx="1138311" cy="48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/>
                <a:t>开发者</a:t>
              </a:r>
              <a:r>
                <a:rPr lang="en-US" altLang="zh-CN" sz="1000" b="1" dirty="0"/>
                <a:t>/maintainer</a:t>
              </a:r>
              <a:endParaRPr lang="zh-CN" altLang="en-US" sz="1000" b="1" dirty="0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2400182" y="1293601"/>
              <a:ext cx="257090" cy="25709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4058183" y="1635273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4979882" y="2190325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1901870" y="2515190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8" name="文本框 261"/>
            <p:cNvSpPr txBox="1"/>
            <p:nvPr/>
          </p:nvSpPr>
          <p:spPr>
            <a:xfrm>
              <a:off x="1919036" y="1992710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</a:t>
              </a:r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合入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1736398" y="1974395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6613404" y="1981820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6615335" y="1240812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11247481" y="2755983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cxnSp>
          <p:nvCxnSpPr>
            <p:cNvPr id="63" name="直接箭头连接符 62"/>
            <p:cNvCxnSpPr>
              <a:stCxn id="44" idx="2"/>
              <a:endCxn id="47" idx="0"/>
            </p:cNvCxnSpPr>
            <p:nvPr/>
          </p:nvCxnSpPr>
          <p:spPr>
            <a:xfrm>
              <a:off x="10654336" y="3998276"/>
              <a:ext cx="0" cy="1585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9643259" y="3294245"/>
              <a:ext cx="257091" cy="25709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cxnSp>
          <p:nvCxnSpPr>
            <p:cNvPr id="65" name="肘形连接符 64"/>
            <p:cNvCxnSpPr/>
            <p:nvPr/>
          </p:nvCxnSpPr>
          <p:spPr>
            <a:xfrm>
              <a:off x="227261" y="3400880"/>
              <a:ext cx="11631918" cy="729977"/>
            </a:xfrm>
            <a:prstGeom prst="bentConnector3">
              <a:avLst>
                <a:gd name="adj1" fmla="val 74123"/>
              </a:avLst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文本框 312"/>
            <p:cNvSpPr txBox="1"/>
            <p:nvPr/>
          </p:nvSpPr>
          <p:spPr>
            <a:xfrm>
              <a:off x="10871147" y="6026617"/>
              <a:ext cx="955913" cy="299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/>
                <a:t>自动</a:t>
              </a:r>
              <a:r>
                <a:rPr lang="en-US" altLang="zh-CN" sz="1000" b="1" dirty="0"/>
                <a:t>/</a:t>
              </a:r>
              <a:r>
                <a:rPr lang="zh-CN" altLang="en-US" sz="1000" b="1" dirty="0"/>
                <a:t>手动</a:t>
              </a:r>
            </a:p>
          </p:txBody>
        </p:sp>
        <p:cxnSp>
          <p:nvCxnSpPr>
            <p:cNvPr id="67" name="直接箭头连接符 66"/>
            <p:cNvCxnSpPr>
              <a:stCxn id="15" idx="1"/>
              <a:endCxn id="20" idx="3"/>
            </p:cNvCxnSpPr>
            <p:nvPr/>
          </p:nvCxnSpPr>
          <p:spPr>
            <a:xfrm flipH="1">
              <a:off x="2248861" y="3963147"/>
              <a:ext cx="3107310" cy="1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>
              <a:stCxn id="15" idx="3"/>
              <a:endCxn id="32" idx="0"/>
            </p:cNvCxnSpPr>
            <p:nvPr/>
          </p:nvCxnSpPr>
          <p:spPr>
            <a:xfrm>
              <a:off x="6374163" y="3963147"/>
              <a:ext cx="1632084" cy="15970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32" idx="1"/>
              <a:endCxn id="43" idx="3"/>
            </p:cNvCxnSpPr>
            <p:nvPr/>
          </p:nvCxnSpPr>
          <p:spPr>
            <a:xfrm flipH="1">
              <a:off x="6388210" y="5783197"/>
              <a:ext cx="1109041" cy="12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43" idx="1"/>
              <a:endCxn id="21" idx="3"/>
            </p:cNvCxnSpPr>
            <p:nvPr/>
          </p:nvCxnSpPr>
          <p:spPr>
            <a:xfrm flipH="1" flipV="1">
              <a:off x="4129802" y="5788734"/>
              <a:ext cx="1214853" cy="7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21" idx="1"/>
              <a:endCxn id="22" idx="3"/>
            </p:cNvCxnSpPr>
            <p:nvPr/>
          </p:nvCxnSpPr>
          <p:spPr>
            <a:xfrm flipH="1" flipV="1">
              <a:off x="2247618" y="5787890"/>
              <a:ext cx="608235" cy="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0717330" y="6025029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10672032" y="4549530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4" name="文本框 346"/>
            <p:cNvSpPr txBox="1"/>
            <p:nvPr/>
          </p:nvSpPr>
          <p:spPr>
            <a:xfrm>
              <a:off x="10599690" y="4828689"/>
              <a:ext cx="856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拉取</a:t>
              </a:r>
              <a:r>
                <a:rPr lang="en-US" altLang="zh-CN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RPM</a:t>
              </a:r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7876848" y="6024906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6410377" y="5356298"/>
              <a:ext cx="257090" cy="25709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77" name="文本框 352"/>
            <p:cNvSpPr txBox="1"/>
            <p:nvPr/>
          </p:nvSpPr>
          <p:spPr>
            <a:xfrm>
              <a:off x="6564954" y="5332620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推送镜像入库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曲线连接符 77"/>
            <p:cNvCxnSpPr>
              <a:stCxn id="7" idx="2"/>
              <a:endCxn id="21" idx="0"/>
            </p:cNvCxnSpPr>
            <p:nvPr/>
          </p:nvCxnSpPr>
          <p:spPr>
            <a:xfrm rot="16200000" flipH="1">
              <a:off x="1800588" y="3851357"/>
              <a:ext cx="3380172" cy="430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156635" y="5440887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1171784" y="5552654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1760129" y="4633110"/>
              <a:ext cx="257091" cy="25709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047" y="6048284"/>
              <a:ext cx="389238" cy="435714"/>
            </a:xfrm>
            <a:prstGeom prst="rect">
              <a:avLst/>
            </a:prstGeom>
          </p:spPr>
        </p:pic>
        <p:sp>
          <p:nvSpPr>
            <p:cNvPr id="83" name="文本框 377"/>
            <p:cNvSpPr txBox="1"/>
            <p:nvPr/>
          </p:nvSpPr>
          <p:spPr>
            <a:xfrm>
              <a:off x="1699103" y="4899853"/>
              <a:ext cx="1160255" cy="299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推送镜像入库</a:t>
              </a:r>
              <a:endPara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6339" y="6069559"/>
              <a:ext cx="343183" cy="421947"/>
            </a:xfrm>
            <a:prstGeom prst="rect">
              <a:avLst/>
            </a:prstGeom>
          </p:spPr>
        </p:pic>
      </p:grpSp>
      <p:sp>
        <p:nvSpPr>
          <p:cNvPr id="86" name="矩形 85"/>
          <p:cNvSpPr/>
          <p:nvPr/>
        </p:nvSpPr>
        <p:spPr>
          <a:xfrm>
            <a:off x="407368" y="910888"/>
            <a:ext cx="107765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自动触发：当软件包仓库发生变化时，自动触发镜像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服务进行镜像生成。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多种镜像：通过镜像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服务已经能够自动构建并提供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docker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镜像、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qemu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镜像、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unmatched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Visionfive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5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种不同镜像文件。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镜像仓库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rpm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包自动同步与备份：同步更新与发布每日镜像输出的镜像文件与软件包二进制文件。</a:t>
            </a:r>
            <a:endParaRPr lang="zh-CN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26962" y="6496290"/>
            <a:ext cx="4865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图片基于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 QA SIG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流程修改  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https://openEuler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社区测试系统介绍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pptx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644153" y="1344484"/>
            <a:ext cx="8547847" cy="4267347"/>
          </a:xfrm>
          <a:prstGeom prst="rect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794577" y="2538985"/>
            <a:ext cx="5609651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1">
                    <a:alpha val="13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Lantinghei SC Demibold" panose="02000000000000000000" charset="-122"/>
                <a:sym typeface="微软雅黑" panose="020B0503020204020204" pitchFamily="34" charset="-122"/>
              </a:rPr>
              <a:t>03</a:t>
            </a:r>
            <a:endParaRPr lang="zh-CN" altLang="en-US" sz="30000" dirty="0">
              <a:solidFill>
                <a:schemeClr val="bg1">
                  <a:alpha val="13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Lantinghei SC Demibold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8435" y="3047270"/>
            <a:ext cx="6385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  <a:sym typeface="微软雅黑" panose="020B0503020204020204" pitchFamily="34" charset="-122"/>
              </a:rPr>
              <a:t>OERV</a:t>
            </a:r>
            <a:r>
              <a:rPr lang="zh-CN" altLang="en-US" sz="5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  <a:sym typeface="微软雅黑" panose="020B0503020204020204" pitchFamily="34" charset="-122"/>
              </a:rPr>
              <a:t>应用展示</a:t>
            </a:r>
          </a:p>
        </p:txBody>
      </p:sp>
      <p:sp>
        <p:nvSpPr>
          <p:cNvPr id="19" name="矩形 18"/>
          <p:cNvSpPr/>
          <p:nvPr/>
        </p:nvSpPr>
        <p:spPr>
          <a:xfrm>
            <a:off x="7483315" y="4081183"/>
            <a:ext cx="1116088" cy="72000"/>
          </a:xfrm>
          <a:prstGeom prst="rect">
            <a:avLst/>
          </a:prstGeom>
          <a:solidFill>
            <a:schemeClr val="bg1">
              <a:alpha val="8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Picture 2" descr="C:\Users\cz\Downloads\vertical-le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303334"/>
            <a:ext cx="29718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for RISC-V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主要应用目标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ïṣļïḍé"/>
          <p:cNvSpPr/>
          <p:nvPr/>
        </p:nvSpPr>
        <p:spPr>
          <a:xfrm>
            <a:off x="1345455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ïṣļïḍé"/>
          <p:cNvSpPr/>
          <p:nvPr/>
        </p:nvSpPr>
        <p:spPr>
          <a:xfrm>
            <a:off x="4638299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ïṣļïḍé"/>
          <p:cNvSpPr/>
          <p:nvPr/>
        </p:nvSpPr>
        <p:spPr>
          <a:xfrm>
            <a:off x="7931143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Box 33"/>
          <p:cNvSpPr txBox="1"/>
          <p:nvPr/>
        </p:nvSpPr>
        <p:spPr>
          <a:xfrm>
            <a:off x="2205009" y="2926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系统构建</a:t>
            </a:r>
          </a:p>
        </p:txBody>
      </p:sp>
      <p:sp>
        <p:nvSpPr>
          <p:cNvPr id="36" name="TextBox 6"/>
          <p:cNvSpPr txBox="1"/>
          <p:nvPr/>
        </p:nvSpPr>
        <p:spPr>
          <a:xfrm>
            <a:off x="5243275" y="292261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真机环境测试</a:t>
            </a:r>
          </a:p>
        </p:txBody>
      </p:sp>
      <p:sp>
        <p:nvSpPr>
          <p:cNvPr id="37" name="TextBox 16"/>
          <p:cNvSpPr txBox="1"/>
          <p:nvPr/>
        </p:nvSpPr>
        <p:spPr>
          <a:xfrm>
            <a:off x="8855498" y="29267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桌面系统</a:t>
            </a:r>
          </a:p>
        </p:txBody>
      </p:sp>
      <p:sp>
        <p:nvSpPr>
          <p:cNvPr id="38" name="TextBox 34"/>
          <p:cNvSpPr txBox="1"/>
          <p:nvPr/>
        </p:nvSpPr>
        <p:spPr>
          <a:xfrm>
            <a:off x="1608330" y="4081098"/>
            <a:ext cx="234489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make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rpmdevtools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osc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TextBox 33"/>
          <p:cNvSpPr txBox="1"/>
          <p:nvPr/>
        </p:nvSpPr>
        <p:spPr>
          <a:xfrm>
            <a:off x="1520389" y="3325346"/>
            <a:ext cx="273723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提供编译构建、调试测试工具，保障构建平台工作所需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TextBox 33"/>
          <p:cNvSpPr txBox="1"/>
          <p:nvPr/>
        </p:nvSpPr>
        <p:spPr>
          <a:xfrm>
            <a:off x="4767466" y="3325346"/>
            <a:ext cx="27633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 Lab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云实验室合作，在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真机上安装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系统用于调试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122671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2" name="Picture 4" descr="C:\Users\cz\Desktop\微信图片_2022041213495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0B5A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71" y="1931341"/>
            <a:ext cx="1188414" cy="543462"/>
          </a:xfrm>
          <a:prstGeom prst="rect">
            <a:avLst/>
          </a:prstGeom>
          <a:noFill/>
        </p:spPr>
      </p:pic>
      <p:sp>
        <p:nvSpPr>
          <p:cNvPr id="43" name="椭圆 42"/>
          <p:cNvSpPr/>
          <p:nvPr/>
        </p:nvSpPr>
        <p:spPr>
          <a:xfrm>
            <a:off x="5476542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00948" y="1786044"/>
            <a:ext cx="596420" cy="844693"/>
            <a:chOff x="2482235" y="1518669"/>
            <a:chExt cx="1164888" cy="1649797"/>
          </a:xfrm>
        </p:grpSpPr>
        <p:grpSp>
          <p:nvGrpSpPr>
            <p:cNvPr id="45" name="组合 44"/>
            <p:cNvGrpSpPr/>
            <p:nvPr/>
          </p:nvGrpSpPr>
          <p:grpSpPr>
            <a:xfrm>
              <a:off x="2482235" y="1518669"/>
              <a:ext cx="1164888" cy="1649797"/>
              <a:chOff x="6572727" y="1216769"/>
              <a:chExt cx="1296224" cy="1835804"/>
            </a:xfrm>
          </p:grpSpPr>
          <p:pic>
            <p:nvPicPr>
              <p:cNvPr id="47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6572727" y="1375586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6840745" y="1216769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7076869" y="1396853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Tux - 维基百科，自由的百科全书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7464" y="2286000"/>
                <a:ext cx="638810" cy="766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12" descr="A practical introduction to Docker containers | Red Hat Develop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401" y="2824014"/>
              <a:ext cx="406660" cy="33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椭圆 50"/>
          <p:cNvSpPr/>
          <p:nvPr/>
        </p:nvSpPr>
        <p:spPr>
          <a:xfrm>
            <a:off x="8769523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813824" y="1873293"/>
            <a:ext cx="1103848" cy="625514"/>
            <a:chOff x="7843609" y="1712439"/>
            <a:chExt cx="2610843" cy="1479478"/>
          </a:xfrm>
        </p:grpSpPr>
        <p:pic>
          <p:nvPicPr>
            <p:cNvPr id="53" name="Picture 6" descr="10 Reasons why Linux is Better Than MacOS or Window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609" y="1712439"/>
              <a:ext cx="2610843" cy="147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4" descr="File:Xfce logo.png - Wikimedia Comm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607" y="1818115"/>
              <a:ext cx="1464559" cy="109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34"/>
          <p:cNvSpPr txBox="1"/>
          <p:nvPr/>
        </p:nvSpPr>
        <p:spPr>
          <a:xfrm>
            <a:off x="4849648" y="4278845"/>
            <a:ext cx="254947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SSH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远程连接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远程访问</a:t>
            </a:r>
          </a:p>
        </p:txBody>
      </p:sp>
      <p:sp>
        <p:nvSpPr>
          <p:cNvPr id="56" name="TextBox 33"/>
          <p:cNvSpPr txBox="1"/>
          <p:nvPr/>
        </p:nvSpPr>
        <p:spPr>
          <a:xfrm>
            <a:off x="8095098" y="3325346"/>
            <a:ext cx="2737174" cy="83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提供桌面系统所需的软件和应用，以方便开发者、爱好者进行更多的开发和尝试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8095098" y="4093214"/>
            <a:ext cx="2872037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桌面：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Xfce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KDE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DDE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浏览器：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firefox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chromium 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办公套件：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LibreOffice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邮件客户端：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Thunderbird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多媒体播放器：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VLC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openjdk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bishengJDK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eclipse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for RISC-V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主要应用目标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ïṣļïḍé"/>
          <p:cNvSpPr/>
          <p:nvPr/>
        </p:nvSpPr>
        <p:spPr>
          <a:xfrm>
            <a:off x="1345455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ïṣļïḍé"/>
          <p:cNvSpPr/>
          <p:nvPr/>
        </p:nvSpPr>
        <p:spPr>
          <a:xfrm>
            <a:off x="4638299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ïṣļïḍé"/>
          <p:cNvSpPr/>
          <p:nvPr/>
        </p:nvSpPr>
        <p:spPr>
          <a:xfrm>
            <a:off x="7931143" y="1290741"/>
            <a:ext cx="2963120" cy="4886443"/>
          </a:xfrm>
          <a:prstGeom prst="roundRect">
            <a:avLst>
              <a:gd name="adj" fmla="val 81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Box 33"/>
          <p:cNvSpPr txBox="1"/>
          <p:nvPr/>
        </p:nvSpPr>
        <p:spPr>
          <a:xfrm>
            <a:off x="2205009" y="2926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系统构建</a:t>
            </a:r>
          </a:p>
        </p:txBody>
      </p:sp>
      <p:sp>
        <p:nvSpPr>
          <p:cNvPr id="36" name="TextBox 6"/>
          <p:cNvSpPr txBox="1"/>
          <p:nvPr/>
        </p:nvSpPr>
        <p:spPr>
          <a:xfrm>
            <a:off x="5243275" y="292261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真机环境测试</a:t>
            </a:r>
          </a:p>
        </p:txBody>
      </p:sp>
      <p:sp>
        <p:nvSpPr>
          <p:cNvPr id="37" name="TextBox 16"/>
          <p:cNvSpPr txBox="1"/>
          <p:nvPr/>
        </p:nvSpPr>
        <p:spPr>
          <a:xfrm>
            <a:off x="8855498" y="29267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桌面系统</a:t>
            </a:r>
          </a:p>
        </p:txBody>
      </p:sp>
      <p:sp>
        <p:nvSpPr>
          <p:cNvPr id="38" name="TextBox 34"/>
          <p:cNvSpPr txBox="1"/>
          <p:nvPr/>
        </p:nvSpPr>
        <p:spPr>
          <a:xfrm>
            <a:off x="1608330" y="4081098"/>
            <a:ext cx="234489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make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rpmdevtools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osc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TextBox 33"/>
          <p:cNvSpPr txBox="1"/>
          <p:nvPr/>
        </p:nvSpPr>
        <p:spPr>
          <a:xfrm>
            <a:off x="1520389" y="3325346"/>
            <a:ext cx="273723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提供编译构建、调试测试工具，保障构建平台工作所需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TextBox 33"/>
          <p:cNvSpPr txBox="1"/>
          <p:nvPr/>
        </p:nvSpPr>
        <p:spPr>
          <a:xfrm>
            <a:off x="4767466" y="3325346"/>
            <a:ext cx="27633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 Lab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云实验室合作，在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真机上安装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系统用于调试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122671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2" name="Picture 4" descr="C:\Users\cz\Desktop\微信图片_2022041213495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0B5A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71" y="1931341"/>
            <a:ext cx="1188414" cy="543462"/>
          </a:xfrm>
          <a:prstGeom prst="rect">
            <a:avLst/>
          </a:prstGeom>
          <a:noFill/>
        </p:spPr>
      </p:pic>
      <p:sp>
        <p:nvSpPr>
          <p:cNvPr id="43" name="椭圆 42"/>
          <p:cNvSpPr/>
          <p:nvPr/>
        </p:nvSpPr>
        <p:spPr>
          <a:xfrm>
            <a:off x="5476542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00948" y="1786044"/>
            <a:ext cx="596420" cy="844693"/>
            <a:chOff x="2482235" y="1518669"/>
            <a:chExt cx="1164888" cy="1649797"/>
          </a:xfrm>
        </p:grpSpPr>
        <p:grpSp>
          <p:nvGrpSpPr>
            <p:cNvPr id="45" name="组合 44"/>
            <p:cNvGrpSpPr/>
            <p:nvPr/>
          </p:nvGrpSpPr>
          <p:grpSpPr>
            <a:xfrm>
              <a:off x="2482235" y="1518669"/>
              <a:ext cx="1164888" cy="1649797"/>
              <a:chOff x="6572727" y="1216769"/>
              <a:chExt cx="1296224" cy="1835804"/>
            </a:xfrm>
          </p:grpSpPr>
          <p:pic>
            <p:nvPicPr>
              <p:cNvPr id="47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6572727" y="1375586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6840745" y="1216769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C:\Users\cz\Downloads\server-logo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>
                <a:fillRect/>
              </a:stretch>
            </p:blipFill>
            <p:spPr bwMode="auto">
              <a:xfrm>
                <a:off x="7076869" y="1396853"/>
                <a:ext cx="792082" cy="1452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Tux - 维基百科，自由的百科全书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7464" y="2286000"/>
                <a:ext cx="638810" cy="766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12" descr="A practical introduction to Docker containers | Red Hat Develop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401" y="2824014"/>
              <a:ext cx="406660" cy="33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椭圆 50"/>
          <p:cNvSpPr/>
          <p:nvPr/>
        </p:nvSpPr>
        <p:spPr>
          <a:xfrm>
            <a:off x="8769523" y="1565212"/>
            <a:ext cx="1286359" cy="1286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813824" y="1873293"/>
            <a:ext cx="1103848" cy="625514"/>
            <a:chOff x="7843609" y="1712439"/>
            <a:chExt cx="2610843" cy="1479478"/>
          </a:xfrm>
        </p:grpSpPr>
        <p:pic>
          <p:nvPicPr>
            <p:cNvPr id="53" name="Picture 6" descr="10 Reasons why Linux is Better Than MacOS or Window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609" y="1712439"/>
              <a:ext cx="2610843" cy="147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4" descr="File:Xfce logo.png - Wikimedia Comm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607" y="1818115"/>
              <a:ext cx="1464559" cy="109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34"/>
          <p:cNvSpPr txBox="1"/>
          <p:nvPr/>
        </p:nvSpPr>
        <p:spPr>
          <a:xfrm>
            <a:off x="4849648" y="4278845"/>
            <a:ext cx="254947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SSH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远程连接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远程访问</a:t>
            </a:r>
          </a:p>
        </p:txBody>
      </p:sp>
      <p:sp>
        <p:nvSpPr>
          <p:cNvPr id="56" name="TextBox 33"/>
          <p:cNvSpPr txBox="1"/>
          <p:nvPr/>
        </p:nvSpPr>
        <p:spPr>
          <a:xfrm>
            <a:off x="7940040" y="3325495"/>
            <a:ext cx="299847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提供桌面系统所需的软件和应用，以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部署在未来1-2年出现的笔记本电脑上，给RV笔记本电脑用户提供日常使用的软件，满足其办公和开发所需的软件需求。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8015088" y="4278634"/>
            <a:ext cx="2872037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桌面：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Xfce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KDE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DDE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浏览器：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firefox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chromium 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办公套件：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LibreOffice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邮件客户端：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Thunderbird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多媒体播放器：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VLC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openjdk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bishengJDK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eclipse</a:t>
            </a:r>
          </a:p>
          <a:p>
            <a:pPr marL="1714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通过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VNC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远程访问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RV-Lab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进行调试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/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571539" y="6307155"/>
            <a:ext cx="46328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详见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https://github.com/YunxiangLuo/testing/blob/main/rvlab/README.md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/>
          <a:stretch>
            <a:fillRect/>
          </a:stretch>
        </p:blipFill>
        <p:spPr bwMode="auto">
          <a:xfrm>
            <a:off x="1030124" y="2060027"/>
            <a:ext cx="3226457" cy="173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1030123" y="3801959"/>
            <a:ext cx="3226458" cy="2281873"/>
          </a:xfrm>
          <a:prstGeom prst="rect">
            <a:avLst/>
          </a:prstGeom>
        </p:spPr>
      </p:pic>
      <p:sp>
        <p:nvSpPr>
          <p:cNvPr id="31" name="TextBox 15"/>
          <p:cNvSpPr txBox="1"/>
          <p:nvPr/>
        </p:nvSpPr>
        <p:spPr>
          <a:xfrm>
            <a:off x="2240836" y="1099273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Server</a:t>
            </a:r>
            <a:endParaRPr lang="zh-CN" altLang="en-US" sz="2000" b="1" dirty="0">
              <a:solidFill>
                <a:srgbClr val="0053F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9281936" y="1099273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Client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376214" y="1574429"/>
            <a:ext cx="2446556" cy="4548094"/>
            <a:chOff x="4770012" y="1815397"/>
            <a:chExt cx="2446556" cy="4548094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989" b="29094"/>
            <a:stretch>
              <a:fillRect/>
            </a:stretch>
          </p:blipFill>
          <p:spPr bwMode="auto">
            <a:xfrm>
              <a:off x="4770014" y="1815397"/>
              <a:ext cx="2445848" cy="168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13" y="3549466"/>
              <a:ext cx="2446555" cy="1376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" descr="E:\JOBS\20210702_openeulerSIG\Report\rvlab\images\figure_1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12" y="4987703"/>
              <a:ext cx="2445849" cy="1375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左右箭头 36"/>
          <p:cNvSpPr/>
          <p:nvPr/>
        </p:nvSpPr>
        <p:spPr>
          <a:xfrm>
            <a:off x="4568703" y="1921770"/>
            <a:ext cx="3384540" cy="206319"/>
          </a:xfrm>
          <a:prstGeom prst="leftRightArrow">
            <a:avLst/>
          </a:prstGeom>
          <a:solidFill>
            <a:srgbClr val="599CD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5730337" y="1483773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远程访问</a:t>
            </a:r>
          </a:p>
        </p:txBody>
      </p:sp>
      <p:sp>
        <p:nvSpPr>
          <p:cNvPr id="39" name="矩形 38"/>
          <p:cNvSpPr/>
          <p:nvPr/>
        </p:nvSpPr>
        <p:spPr>
          <a:xfrm>
            <a:off x="4955301" y="2316901"/>
            <a:ext cx="2997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申请并获取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RVLab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配置信息和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账号</a:t>
            </a:r>
          </a:p>
        </p:txBody>
      </p:sp>
      <p:sp>
        <p:nvSpPr>
          <p:cNvPr id="40" name="iṩļïḑê"/>
          <p:cNvSpPr txBox="1"/>
          <p:nvPr/>
        </p:nvSpPr>
        <p:spPr>
          <a:xfrm>
            <a:off x="4640561" y="2459046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55301" y="2972844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本地安装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</a:p>
        </p:txBody>
      </p:sp>
      <p:sp>
        <p:nvSpPr>
          <p:cNvPr id="42" name="iṩļïḑê"/>
          <p:cNvSpPr txBox="1"/>
          <p:nvPr/>
        </p:nvSpPr>
        <p:spPr>
          <a:xfrm>
            <a:off x="4640561" y="2984333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55301" y="3498588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创建端口映射</a:t>
            </a:r>
          </a:p>
        </p:txBody>
      </p:sp>
      <p:sp>
        <p:nvSpPr>
          <p:cNvPr id="44" name="iṩļïḑê"/>
          <p:cNvSpPr txBox="1"/>
          <p:nvPr/>
        </p:nvSpPr>
        <p:spPr>
          <a:xfrm>
            <a:off x="4640561" y="3510077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55301" y="4053251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客户端并填写地址和端口</a:t>
            </a:r>
          </a:p>
        </p:txBody>
      </p:sp>
      <p:sp>
        <p:nvSpPr>
          <p:cNvPr id="46" name="iṩļïḑê"/>
          <p:cNvSpPr txBox="1"/>
          <p:nvPr/>
        </p:nvSpPr>
        <p:spPr>
          <a:xfrm>
            <a:off x="4640561" y="4064740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55301" y="4596235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vnc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</a:p>
        </p:txBody>
      </p:sp>
      <p:sp>
        <p:nvSpPr>
          <p:cNvPr id="48" name="iṩļïḑê"/>
          <p:cNvSpPr txBox="1"/>
          <p:nvPr/>
        </p:nvSpPr>
        <p:spPr>
          <a:xfrm>
            <a:off x="4640561" y="4607724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05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55301" y="5137837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用户名和密码</a:t>
            </a:r>
          </a:p>
        </p:txBody>
      </p:sp>
      <p:sp>
        <p:nvSpPr>
          <p:cNvPr id="50" name="iṩļïḑê"/>
          <p:cNvSpPr txBox="1"/>
          <p:nvPr/>
        </p:nvSpPr>
        <p:spPr>
          <a:xfrm>
            <a:off x="4640561" y="5149326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06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55301" y="5690858"/>
            <a:ext cx="299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进入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OERV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系统，开始调试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</a:p>
        </p:txBody>
      </p:sp>
      <p:sp>
        <p:nvSpPr>
          <p:cNvPr id="52" name="iṩļïḑê"/>
          <p:cNvSpPr txBox="1"/>
          <p:nvPr/>
        </p:nvSpPr>
        <p:spPr>
          <a:xfrm>
            <a:off x="4640561" y="5702347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07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iṩļïḑê"/>
          <p:cNvSpPr txBox="1"/>
          <p:nvPr/>
        </p:nvSpPr>
        <p:spPr>
          <a:xfrm>
            <a:off x="10961535" y="2314467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05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iṩļïḑê"/>
          <p:cNvSpPr txBox="1"/>
          <p:nvPr/>
        </p:nvSpPr>
        <p:spPr>
          <a:xfrm>
            <a:off x="10961535" y="3916939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06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iṩļïḑê"/>
          <p:cNvSpPr txBox="1"/>
          <p:nvPr/>
        </p:nvSpPr>
        <p:spPr>
          <a:xfrm>
            <a:off x="10961535" y="5263536"/>
            <a:ext cx="242882" cy="233996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1000" dirty="0">
                <a:latin typeface="Cambria" panose="02040503050406030204" pitchFamily="18" charset="0"/>
                <a:ea typeface="Cambria" panose="02040503050406030204" pitchFamily="18" charset="0"/>
              </a:rPr>
              <a:t>07</a:t>
            </a:r>
            <a:endParaRPr lang="zh-CN" altLang="en-US" sz="1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25927" y="1719569"/>
            <a:ext cx="3230654" cy="5477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RISCV-Lab</a:t>
            </a:r>
          </a:p>
          <a:p>
            <a:pPr algn="ctr"/>
            <a:r>
              <a:rPr lang="zh-CN" altLang="en-US" sz="1200" dirty="0">
                <a:latin typeface="Cambria" panose="02040503050406030204" pitchFamily="18" charset="0"/>
              </a:rPr>
              <a:t>（</a:t>
            </a:r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unmatched</a:t>
            </a:r>
            <a:r>
              <a:rPr lang="zh-CN" altLang="en-US" sz="1200" dirty="0">
                <a:latin typeface="Cambria" panose="02040503050406030204" pitchFamily="18" charset="0"/>
              </a:rPr>
              <a:t>、</a:t>
            </a:r>
            <a:r>
              <a:rPr lang="en-US" altLang="zh-CN" sz="1200" dirty="0">
                <a:latin typeface="Cambria" panose="02040503050406030204" pitchFamily="18" charset="0"/>
                <a:ea typeface="Cambria" panose="02040503050406030204" pitchFamily="18" charset="0"/>
              </a:rPr>
              <a:t>D1</a:t>
            </a:r>
            <a:r>
              <a:rPr lang="zh-CN" altLang="en-US" sz="1200" dirty="0">
                <a:latin typeface="Cambria" panose="02040503050406030204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644153" y="1344484"/>
            <a:ext cx="8547847" cy="4267347"/>
          </a:xfrm>
          <a:prstGeom prst="rect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794577" y="2538985"/>
            <a:ext cx="5609651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1">
                    <a:alpha val="13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Lantinghei SC Demibold" panose="02000000000000000000" charset="-122"/>
                <a:sym typeface="微软雅黑" panose="020B0503020204020204" pitchFamily="34" charset="-122"/>
              </a:rPr>
              <a:t>04</a:t>
            </a:r>
            <a:endParaRPr lang="zh-CN" altLang="en-US" sz="30000" dirty="0">
              <a:solidFill>
                <a:schemeClr val="bg1">
                  <a:alpha val="13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Lantinghei SC Demibold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8435" y="3047270"/>
            <a:ext cx="6385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  <a:sym typeface="微软雅黑" panose="020B0503020204020204" pitchFamily="34" charset="-122"/>
              </a:rPr>
              <a:t>未来规划</a:t>
            </a:r>
          </a:p>
        </p:txBody>
      </p:sp>
      <p:sp>
        <p:nvSpPr>
          <p:cNvPr id="19" name="矩形 18"/>
          <p:cNvSpPr/>
          <p:nvPr/>
        </p:nvSpPr>
        <p:spPr>
          <a:xfrm>
            <a:off x="7483315" y="4081183"/>
            <a:ext cx="1116088" cy="72000"/>
          </a:xfrm>
          <a:prstGeom prst="rect">
            <a:avLst/>
          </a:prstGeom>
          <a:solidFill>
            <a:schemeClr val="bg1">
              <a:alpha val="8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Picture 2" descr="C:\Users\cz\Downloads\vertical-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303334"/>
            <a:ext cx="29718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7608" y="3083981"/>
            <a:ext cx="2125014" cy="495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软件适配</a:t>
            </a:r>
          </a:p>
        </p:txBody>
      </p:sp>
      <p:sp>
        <p:nvSpPr>
          <p:cNvPr id="7" name="矩形 6"/>
          <p:cNvSpPr/>
          <p:nvPr/>
        </p:nvSpPr>
        <p:spPr>
          <a:xfrm>
            <a:off x="507608" y="4686814"/>
            <a:ext cx="2125014" cy="495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硬件适配</a:t>
            </a:r>
          </a:p>
        </p:txBody>
      </p:sp>
      <p:sp>
        <p:nvSpPr>
          <p:cNvPr id="10" name="矩形 9"/>
          <p:cNvSpPr/>
          <p:nvPr/>
        </p:nvSpPr>
        <p:spPr>
          <a:xfrm>
            <a:off x="3480000" y="5166782"/>
            <a:ext cx="7717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硬件生态发展，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能够在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主流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开发板上运行起来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，并进一步获得更好的性能体验。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3387" y="2338748"/>
            <a:ext cx="22608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欧拉社区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mainline</a:t>
            </a: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4000+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631" y="2344099"/>
            <a:ext cx="223560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欧拉社区软件包全覆盖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9000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>
            <a:stCxn id="11" idx="3"/>
            <a:endCxn id="12" idx="1"/>
          </p:cNvCxnSpPr>
          <p:nvPr/>
        </p:nvCxnSpPr>
        <p:spPr>
          <a:xfrm>
            <a:off x="5574187" y="2631136"/>
            <a:ext cx="522444" cy="53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95939" y="2346384"/>
            <a:ext cx="2052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适配更多软件包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</a:p>
        </p:txBody>
      </p:sp>
      <p:cxnSp>
        <p:nvCxnSpPr>
          <p:cNvPr id="15" name="直接箭头连接符 14"/>
          <p:cNvCxnSpPr>
            <a:stCxn id="12" idx="3"/>
            <a:endCxn id="14" idx="1"/>
          </p:cNvCxnSpPr>
          <p:nvPr/>
        </p:nvCxnSpPr>
        <p:spPr>
          <a:xfrm>
            <a:off x="8332231" y="2636487"/>
            <a:ext cx="563708" cy="2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3387" y="3955718"/>
            <a:ext cx="22608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通用系统底座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631" y="3961069"/>
            <a:ext cx="22356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桌面系统</a:t>
            </a:r>
          </a:p>
        </p:txBody>
      </p:sp>
      <p:cxnSp>
        <p:nvCxnSpPr>
          <p:cNvPr id="18" name="直接箭头连接符 17"/>
          <p:cNvCxnSpPr>
            <a:stCxn id="16" idx="3"/>
            <a:endCxn id="17" idx="1"/>
          </p:cNvCxnSpPr>
          <p:nvPr/>
        </p:nvCxnSpPr>
        <p:spPr>
          <a:xfrm>
            <a:off x="5574187" y="4124995"/>
            <a:ext cx="522444" cy="53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87482" y="25310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范围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7482" y="3240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3387" y="3115306"/>
            <a:ext cx="22608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22.03</a:t>
            </a: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（固定版本补齐包）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631" y="3104079"/>
            <a:ext cx="223560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适配与升级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对齐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1" idx="3"/>
            <a:endCxn id="22" idx="1"/>
          </p:cNvCxnSpPr>
          <p:nvPr/>
        </p:nvCxnSpPr>
        <p:spPr>
          <a:xfrm flipV="1">
            <a:off x="5574187" y="3396467"/>
            <a:ext cx="522444" cy="112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95939" y="3104079"/>
            <a:ext cx="2052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按需超前适配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推动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升级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cxnSp>
        <p:nvCxnSpPr>
          <p:cNvPr id="25" name="直接箭头连接符 24"/>
          <p:cNvCxnSpPr>
            <a:stCxn id="22" idx="3"/>
            <a:endCxn id="24" idx="1"/>
          </p:cNvCxnSpPr>
          <p:nvPr/>
        </p:nvCxnSpPr>
        <p:spPr>
          <a:xfrm>
            <a:off x="8332231" y="3396467"/>
            <a:ext cx="56370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>
            <a:off x="2265708" y="2715716"/>
            <a:ext cx="221774" cy="1424668"/>
          </a:xfrm>
          <a:prstGeom prst="leftBrace">
            <a:avLst>
              <a:gd name="adj1" fmla="val 29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7045390" y="1787703"/>
            <a:ext cx="373616" cy="34932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5974" y="1767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当前阶段</a:t>
            </a:r>
          </a:p>
        </p:txBody>
      </p:sp>
      <p:cxnSp>
        <p:nvCxnSpPr>
          <p:cNvPr id="32" name="直接箭头连接符 31"/>
          <p:cNvCxnSpPr>
            <a:stCxn id="17" idx="3"/>
            <a:endCxn id="35" idx="1"/>
          </p:cNvCxnSpPr>
          <p:nvPr/>
        </p:nvCxnSpPr>
        <p:spPr>
          <a:xfrm>
            <a:off x="8332231" y="4130346"/>
            <a:ext cx="563708" cy="2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95939" y="3963354"/>
            <a:ext cx="2052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更多场景支持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65637" y="3955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13388" y="4750066"/>
            <a:ext cx="514799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NutShell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Unmatched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Visionfive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v1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95939" y="4739446"/>
            <a:ext cx="2052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更多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开发板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5934427" y="2137025"/>
            <a:ext cx="2580952" cy="30297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1" name="直接箭头连接符 40"/>
          <p:cNvCxnSpPr>
            <a:endCxn id="37" idx="1"/>
          </p:cNvCxnSpPr>
          <p:nvPr/>
        </p:nvCxnSpPr>
        <p:spPr>
          <a:xfrm flipV="1">
            <a:off x="8515379" y="4908723"/>
            <a:ext cx="380560" cy="153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15346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过去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32088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现在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43380" y="11512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未来</a:t>
            </a:r>
          </a:p>
        </p:txBody>
      </p:sp>
      <p:sp>
        <p:nvSpPr>
          <p:cNvPr id="40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RISC-V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SIG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未来规划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健全桌面系统，丰富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RISC-V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软件生态</a:t>
            </a:r>
          </a:p>
        </p:txBody>
      </p:sp>
      <p:sp>
        <p:nvSpPr>
          <p:cNvPr id="42" name="îsļîḓe"/>
          <p:cNvSpPr/>
          <p:nvPr/>
        </p:nvSpPr>
        <p:spPr>
          <a:xfrm>
            <a:off x="8713875" y="1154928"/>
            <a:ext cx="2592753" cy="4549186"/>
          </a:xfrm>
          <a:prstGeom prst="roundRect">
            <a:avLst>
              <a:gd name="adj" fmla="val 4673"/>
            </a:avLst>
          </a:prstGeom>
          <a:solidFill>
            <a:schemeClr val="accent2">
              <a:alpha val="2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053429" y="47505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5" y="381009"/>
            <a:ext cx="605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RISC-V SIG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欢迎你！</a:t>
            </a:r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06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Rectangle 88"/>
          <p:cNvSpPr/>
          <p:nvPr/>
        </p:nvSpPr>
        <p:spPr>
          <a:xfrm>
            <a:off x="2928503" y="1202128"/>
            <a:ext cx="255789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官网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https://www.openeuler.org/zh/</a:t>
            </a:r>
          </a:p>
        </p:txBody>
      </p:sp>
      <p:sp>
        <p:nvSpPr>
          <p:cNvPr id="3" name="矩形 2"/>
          <p:cNvSpPr/>
          <p:nvPr/>
        </p:nvSpPr>
        <p:spPr>
          <a:xfrm>
            <a:off x="1818181" y="2361683"/>
            <a:ext cx="6096000" cy="31947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riscv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sig: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https://gitee.com/openeuler/RISC-V </a:t>
            </a:r>
          </a:p>
          <a:p>
            <a:pPr lvl="0">
              <a:lnSpc>
                <a:spcPct val="120000"/>
              </a:lnSpc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sourcecode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for RISC-V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： 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https://gitee.com/openeuler-risc-v </a:t>
            </a:r>
          </a:p>
          <a:p>
            <a:pPr lvl="0">
              <a:lnSpc>
                <a:spcPct val="120000"/>
              </a:lnSpc>
            </a:pP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build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： 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https://build.openeuler.org/project/show/openEuler:Mainline:RISC-V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Tarsier build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https://build.tarsier-infra.com/project </a:t>
            </a:r>
            <a:endParaRPr lang="zh-CN" altLang="en-US" sz="1200" dirty="0">
              <a:solidFill>
                <a:srgbClr val="7F7F7F"/>
              </a:solidFill>
              <a:ea typeface="Cambria" panose="02040503050406030204" pitchFamily="18" charset="0"/>
            </a:endParaRPr>
          </a:p>
          <a:p>
            <a:pPr lvl="0">
              <a:lnSpc>
                <a:spcPct val="120000"/>
              </a:lnSpc>
            </a:pP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 for riscv64 Image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https://mirror.iscas.ac.cn/openeuler-sig-riscv/openEuler-RISC-V/</a:t>
            </a:r>
            <a:endParaRPr lang="zh-CN" altLang="en-US" sz="1200" dirty="0">
              <a:solidFill>
                <a:srgbClr val="7F7F7F"/>
              </a:solidFill>
              <a:ea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64960" y="1202128"/>
            <a:ext cx="386612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代码仓库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代码库：  </a:t>
            </a: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https://gitee.com/openeuler</a:t>
            </a:r>
          </a:p>
          <a:p>
            <a:pPr lvl="0">
              <a:lnSpc>
                <a:spcPct val="12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软件包库：</a:t>
            </a:r>
            <a:r>
              <a:rPr lang="en-US" altLang="zh-CN" sz="1200" dirty="0">
                <a:solidFill>
                  <a:srgbClr val="7F7F7F"/>
                </a:solidFill>
                <a:ea typeface="Cambria" panose="02040503050406030204" pitchFamily="18" charset="0"/>
              </a:rPr>
              <a:t>https://gitee.com/src-openeuler</a:t>
            </a:r>
            <a:endParaRPr lang="zh-CN" altLang="en-US" sz="1200" dirty="0">
              <a:solidFill>
                <a:srgbClr val="7F7F7F"/>
              </a:solidFill>
              <a:ea typeface="Cambria" panose="020405030504060302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818181" y="2180857"/>
            <a:ext cx="8948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88" y="1202128"/>
            <a:ext cx="954420" cy="770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8692" y="3601770"/>
            <a:ext cx="4107543" cy="18466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如果您对</a:t>
            </a:r>
            <a:r>
              <a:rPr lang="en-US" altLang="zh-CN" dirty="0" err="1"/>
              <a:t>openEuler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RISC-V </a:t>
            </a:r>
            <a:r>
              <a:rPr lang="zh-CN" altLang="en-US" dirty="0"/>
              <a:t>感兴趣，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欢迎加入 </a:t>
            </a:r>
            <a:r>
              <a:rPr lang="en-US" altLang="zh-CN" dirty="0"/>
              <a:t>RISC-V SIG </a:t>
            </a:r>
            <a:r>
              <a:rPr lang="zh-CN" altLang="en-US" dirty="0"/>
              <a:t>交流群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sz="1200" dirty="0"/>
              <a:t>(</a:t>
            </a:r>
            <a:r>
              <a:rPr lang="zh-CN" altLang="en-US" sz="1200" dirty="0"/>
              <a:t>请添加中科院软件所吴伟老师微信号入群</a:t>
            </a:r>
            <a:r>
              <a:rPr lang="en-US" altLang="zh-CN" sz="12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fangzhang1024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7F7F7F"/>
                </a:solidFill>
                <a:ea typeface="Cambria" panose="02040503050406030204" pitchFamily="18" charset="0"/>
              </a:rPr>
              <a:t>(</a:t>
            </a:r>
            <a:r>
              <a:rPr lang="zh-CN" altLang="zh-CN" sz="1000" dirty="0">
                <a:solidFill>
                  <a:srgbClr val="7F7F7F"/>
                </a:solidFill>
                <a:ea typeface="Cambria" panose="02040503050406030204" pitchFamily="18" charset="0"/>
              </a:rPr>
              <a:t>添加请备注 oerv</a:t>
            </a:r>
            <a:r>
              <a:rPr lang="en-US" altLang="zh-CN" sz="1000" dirty="0">
                <a:solidFill>
                  <a:srgbClr val="7F7F7F"/>
                </a:solidFill>
                <a:ea typeface="Cambria" panose="02040503050406030204" pitchFamily="18" charset="0"/>
              </a:rPr>
              <a:t>)</a:t>
            </a:r>
            <a:endParaRPr lang="zh-CN" altLang="zh-CN" sz="1000" dirty="0">
              <a:solidFill>
                <a:srgbClr val="7F7F7F"/>
              </a:solidFill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7877" y="376846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RISC-V SIG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Lantinghei SC Demibold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6857" y="880924"/>
            <a:ext cx="1068792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SIG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主要工作是推进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指令集架构上的适配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，是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操作系统在多架构支持上的重要组成部分。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2080" y="1792813"/>
            <a:ext cx="10208559" cy="4923243"/>
            <a:chOff x="1061661" y="1649242"/>
            <a:chExt cx="10649913" cy="5136093"/>
          </a:xfrm>
        </p:grpSpPr>
        <p:sp>
          <p:nvSpPr>
            <p:cNvPr id="90" name="圆角矩形 89"/>
            <p:cNvSpPr/>
            <p:nvPr/>
          </p:nvSpPr>
          <p:spPr>
            <a:xfrm>
              <a:off x="1061661" y="1649242"/>
              <a:ext cx="1772588" cy="5136093"/>
            </a:xfrm>
            <a:prstGeom prst="roundRect">
              <a:avLst>
                <a:gd name="adj" fmla="val 575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499165" y="1760181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社区建设</a:t>
              </a: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2902724" y="5680321"/>
              <a:ext cx="6181793" cy="1105014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65258" y="5722539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硬件适配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2902724" y="2278020"/>
              <a:ext cx="6181794" cy="3331040"/>
            </a:xfrm>
            <a:prstGeom prst="roundRect">
              <a:avLst>
                <a:gd name="adj" fmla="val 40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65258" y="239093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软件适配</a:t>
              </a: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9156060" y="1649242"/>
              <a:ext cx="1158447" cy="5136093"/>
            </a:xfrm>
            <a:prstGeom prst="roundRect">
              <a:avLst>
                <a:gd name="adj" fmla="val 806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229375" y="1756218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基础设施</a:t>
              </a: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10388600" y="1649242"/>
              <a:ext cx="1322974" cy="5136093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685176" y="1760181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08438" y="2861725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SIG Maintainer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08438" y="3349481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Port Maintainer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08438" y="3837238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commiter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08438" y="2373968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参与单位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3958043" y="5737158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(RISC-V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开发板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227519" y="5124295"/>
              <a:ext cx="5636904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Linux Kernel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227519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虚拟化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容器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227519" y="474306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编译工具链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3227519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浏览器</a:t>
              </a:r>
            </a:p>
          </p:txBody>
        </p:sp>
        <p:sp>
          <p:nvSpPr>
            <p:cNvPr id="109" name="矩形 108"/>
            <p:cNvSpPr/>
            <p:nvPr/>
          </p:nvSpPr>
          <p:spPr>
            <a:xfrm>
              <a:off x="4654962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构建工具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227519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代码仓库管理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072239" y="38699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测试套件</a:t>
              </a: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227519" y="3044517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办公套件</a:t>
              </a:r>
            </a:p>
          </p:txBody>
        </p:sp>
        <p:sp>
          <p:nvSpPr>
            <p:cNvPr id="113" name="矩形 112"/>
            <p:cNvSpPr/>
            <p:nvPr/>
          </p:nvSpPr>
          <p:spPr>
            <a:xfrm>
              <a:off x="6077926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多媒体播放器</a:t>
              </a: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654962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图片浏览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7496392" y="3487028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邮件客户端</a:t>
              </a: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654962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DB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6072239" y="432389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WEB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7496393" y="4334115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CI/CD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240862" y="235834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构建平台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240862" y="287512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镜像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CI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240862" y="3391907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版本监控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9240862" y="3908686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仓库对比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8438" y="4324995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tester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08438" y="4812751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user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200472" y="6267697"/>
              <a:ext cx="1082348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国科大果壳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60161" y="6267697"/>
              <a:ext cx="364202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D1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81919" y="6267697"/>
              <a:ext cx="992579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unmatched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240462" y="6267697"/>
              <a:ext cx="1082349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visionfive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208438" y="5300509"/>
              <a:ext cx="144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社区活动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240862" y="4425465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……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40862" y="5705643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远程连接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240862" y="6199124"/>
              <a:ext cx="90000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远程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DEBUG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7496393" y="3880509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IDE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675532" y="4744396"/>
              <a:ext cx="1122543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运行时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6767670" y="4750848"/>
              <a:ext cx="1078959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模拟器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73318" y="2405549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软件升级与适配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878058" y="4744396"/>
              <a:ext cx="809628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库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926613" y="4744396"/>
              <a:ext cx="937808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调试工具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422018" y="6267697"/>
              <a:ext cx="54374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优矽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122376" y="6267697"/>
              <a:ext cx="543740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芯来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657631" y="30496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文件阅览</a:t>
              </a:r>
            </a:p>
          </p:txBody>
        </p:sp>
        <p:sp>
          <p:nvSpPr>
            <p:cNvPr id="142" name="矩形 141"/>
            <p:cNvSpPr/>
            <p:nvPr/>
          </p:nvSpPr>
          <p:spPr>
            <a:xfrm>
              <a:off x="6067576" y="3049674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游戏</a:t>
              </a: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2909829" y="1649242"/>
              <a:ext cx="6181793" cy="552507"/>
            </a:xfrm>
            <a:prstGeom prst="roundRect">
              <a:avLst>
                <a:gd name="adj" fmla="val 806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65258" y="1760181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版本发布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4304535" y="1760181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Preview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5572462" y="1764679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22.03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6849620" y="1764679"/>
              <a:ext cx="1045541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22.09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0433075" y="3388594"/>
              <a:ext cx="1108800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开发者测试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7496393" y="3051773"/>
              <a:ext cx="1368030" cy="34200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148">
            <a:extLst>
              <a:ext uri="{FF2B5EF4-FFF2-40B4-BE49-F238E27FC236}">
                <a16:creationId xmlns:a16="http://schemas.microsoft.com/office/drawing/2014/main" id="{F8AD6919-AB97-E22C-A6C6-CB27181420C6}"/>
              </a:ext>
            </a:extLst>
          </p:cNvPr>
          <p:cNvSpPr txBox="1"/>
          <p:nvPr/>
        </p:nvSpPr>
        <p:spPr>
          <a:xfrm>
            <a:off x="10122076" y="3903464"/>
            <a:ext cx="1062849" cy="265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版本集成测试</a:t>
            </a:r>
          </a:p>
        </p:txBody>
      </p:sp>
      <p:sp>
        <p:nvSpPr>
          <p:cNvPr id="6" name="TextBox 149">
            <a:extLst>
              <a:ext uri="{FF2B5EF4-FFF2-40B4-BE49-F238E27FC236}">
                <a16:creationId xmlns:a16="http://schemas.microsoft.com/office/drawing/2014/main" id="{1EA261A8-5FAC-9106-C4DE-52F6B6186635}"/>
              </a:ext>
            </a:extLst>
          </p:cNvPr>
          <p:cNvSpPr txBox="1"/>
          <p:nvPr/>
        </p:nvSpPr>
        <p:spPr>
          <a:xfrm>
            <a:off x="10125124" y="4347231"/>
            <a:ext cx="1062848" cy="46166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版本发布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软件测试</a:t>
            </a:r>
          </a:p>
        </p:txBody>
      </p:sp>
      <p:sp>
        <p:nvSpPr>
          <p:cNvPr id="7" name="TextBox 150">
            <a:extLst>
              <a:ext uri="{FF2B5EF4-FFF2-40B4-BE49-F238E27FC236}">
                <a16:creationId xmlns:a16="http://schemas.microsoft.com/office/drawing/2014/main" id="{AE67BC5F-578E-B28C-6E10-B7DF0E9C2140}"/>
              </a:ext>
            </a:extLst>
          </p:cNvPr>
          <p:cNvSpPr txBox="1"/>
          <p:nvPr/>
        </p:nvSpPr>
        <p:spPr>
          <a:xfrm>
            <a:off x="10125123" y="4967484"/>
            <a:ext cx="1062849" cy="265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兼容性测试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41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RISC-V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测试目标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360" y="885324"/>
            <a:ext cx="11737304" cy="409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开发板企业做好准备，在即将发布的版本中增加用户的信心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软件（源）可用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减少软件功能错误数量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改善非功能特性（性能、内存占用、能耗）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为其它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Linux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发行版操作系统提供测试机会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为愿意参与测试的个人提供学习和从事测试的机会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根据需要自动化尽可能多的测试套和测试用例（自动化测试工具的开发）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提供可管理的方式组织手动测试用例（测试用例库的建设和应用）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避免重复劳动，让每一个帮助之手都朝着最终目标迈进</a:t>
            </a:r>
          </a:p>
          <a:p>
            <a:pPr marL="257175" indent="-257175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为更好的质量评估建立指标</a:t>
            </a:r>
          </a:p>
        </p:txBody>
      </p:sp>
    </p:spTree>
    <p:extLst>
      <p:ext uri="{BB962C8B-B14F-4D97-AF65-F5344CB8AC3E}">
        <p14:creationId xmlns:p14="http://schemas.microsoft.com/office/powerpoint/2010/main" val="20987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112481-2895-DF05-BA52-4EADEF6F9334}"/>
              </a:ext>
            </a:extLst>
          </p:cNvPr>
          <p:cNvSpPr/>
          <p:nvPr/>
        </p:nvSpPr>
        <p:spPr>
          <a:xfrm>
            <a:off x="654940" y="3621232"/>
            <a:ext cx="11074993" cy="2890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0EAC1E-FD33-40C2-26BA-8DBA8087522F}"/>
              </a:ext>
            </a:extLst>
          </p:cNvPr>
          <p:cNvSpPr/>
          <p:nvPr/>
        </p:nvSpPr>
        <p:spPr>
          <a:xfrm>
            <a:off x="645459" y="1059770"/>
            <a:ext cx="11074993" cy="25063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636" y="381009"/>
            <a:ext cx="754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测试工作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546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4399" y="1035461"/>
            <a:ext cx="10637281" cy="5469391"/>
            <a:chOff x="491095" y="817809"/>
            <a:chExt cx="11060586" cy="5687043"/>
          </a:xfrm>
        </p:grpSpPr>
        <p:grpSp>
          <p:nvGrpSpPr>
            <p:cNvPr id="96" name="组合 95"/>
            <p:cNvGrpSpPr/>
            <p:nvPr/>
          </p:nvGrpSpPr>
          <p:grpSpPr>
            <a:xfrm>
              <a:off x="2508208" y="978428"/>
              <a:ext cx="1362511" cy="1102901"/>
              <a:chOff x="2578021" y="978428"/>
              <a:chExt cx="1362511" cy="1102901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2578021" y="978428"/>
                <a:ext cx="1286083" cy="1102901"/>
                <a:chOff x="2578021" y="978428"/>
                <a:chExt cx="1286083" cy="1102901"/>
              </a:xfrm>
            </p:grpSpPr>
            <p:sp>
              <p:nvSpPr>
                <p:cNvPr id="11" name="椭圆 10"/>
                <p:cNvSpPr/>
                <p:nvPr/>
              </p:nvSpPr>
              <p:spPr bwMode="auto">
                <a:xfrm>
                  <a:off x="2762467" y="161117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 bwMode="auto">
                <a:xfrm>
                  <a:off x="2818335" y="1827252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 bwMode="auto">
                <a:xfrm>
                  <a:off x="3083524" y="139428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 bwMode="auto">
                <a:xfrm>
                  <a:off x="2762467" y="139027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 bwMode="auto">
                <a:xfrm>
                  <a:off x="2969391" y="1566436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 bwMode="auto">
                <a:xfrm>
                  <a:off x="3121064" y="171962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 bwMode="auto">
                <a:xfrm>
                  <a:off x="2578021" y="1307923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 bwMode="auto">
                <a:xfrm>
                  <a:off x="3075791" y="110165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 bwMode="auto">
                <a:xfrm>
                  <a:off x="3203260" y="1820779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 bwMode="auto">
                <a:xfrm>
                  <a:off x="2655002" y="1536139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 bwMode="auto">
                <a:xfrm>
                  <a:off x="3649174" y="124507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 bwMode="auto">
                <a:xfrm>
                  <a:off x="3370646" y="124282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 bwMode="auto">
                <a:xfrm>
                  <a:off x="3203260" y="142135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 bwMode="auto">
                <a:xfrm>
                  <a:off x="3637863" y="1374336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 bwMode="auto">
                <a:xfrm>
                  <a:off x="3422933" y="138514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 bwMode="auto">
                <a:xfrm>
                  <a:off x="3627424" y="157107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 bwMode="auto">
                <a:xfrm>
                  <a:off x="3512189" y="179813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 bwMode="auto">
                <a:xfrm>
                  <a:off x="3273270" y="154662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 bwMode="auto">
                <a:xfrm>
                  <a:off x="3017870" y="177113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 bwMode="auto">
                <a:xfrm>
                  <a:off x="2772448" y="186443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 bwMode="auto">
                <a:xfrm>
                  <a:off x="3379762" y="1667742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 bwMode="auto">
                <a:xfrm>
                  <a:off x="2924808" y="978428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 bwMode="auto">
                <a:xfrm>
                  <a:off x="3176733" y="1253264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 bwMode="auto">
                <a:xfrm>
                  <a:off x="2896076" y="1175551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 bwMode="auto">
                <a:xfrm>
                  <a:off x="2697336" y="105141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 bwMode="auto">
                <a:xfrm>
                  <a:off x="2936043" y="1644585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 bwMode="auto">
                <a:xfrm>
                  <a:off x="3175880" y="1082203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 bwMode="auto">
                <a:xfrm>
                  <a:off x="3530398" y="1041090"/>
                  <a:ext cx="214930" cy="2168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04" tIns="45702" rIns="91404" bIns="45702" numCol="1" rtlCol="0" anchor="t" anchorCtr="0" compatLnSpc="1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5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0" name="文本框 2"/>
              <p:cNvSpPr txBox="1"/>
              <p:nvPr/>
            </p:nvSpPr>
            <p:spPr>
              <a:xfrm>
                <a:off x="2606008" y="1008670"/>
                <a:ext cx="1334524" cy="9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800" dirty="0">
                    <a:solidFill>
                      <a:schemeClr val="accent4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upstream</a:t>
                </a:r>
              </a:p>
              <a:p>
                <a:pPr algn="ctr" defTabSz="914400"/>
                <a:r>
                  <a:rPr lang="en-US" altLang="zh-CN" sz="1800" dirty="0">
                    <a:solidFill>
                      <a:schemeClr val="accent4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 0000+ projects</a:t>
                </a:r>
                <a:endParaRPr lang="zh-CN" altLang="en-US" sz="1800" dirty="0">
                  <a:solidFill>
                    <a:schemeClr val="accent4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1" name="文本框 3"/>
            <p:cNvSpPr txBox="1"/>
            <p:nvPr/>
          </p:nvSpPr>
          <p:spPr>
            <a:xfrm>
              <a:off x="491095" y="1163486"/>
              <a:ext cx="187163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开发者测试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孵化项目</a:t>
              </a:r>
              <a:endParaRPr lang="en-US" altLang="zh-CN" sz="1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文本框 314"/>
            <p:cNvSpPr txBox="1"/>
            <p:nvPr/>
          </p:nvSpPr>
          <p:spPr>
            <a:xfrm>
              <a:off x="491095" y="2559800"/>
              <a:ext cx="187163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版本集成测试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催熟项目</a:t>
              </a:r>
              <a:endParaRPr lang="en-US" altLang="zh-CN" sz="1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文本框 315"/>
            <p:cNvSpPr txBox="1"/>
            <p:nvPr/>
          </p:nvSpPr>
          <p:spPr>
            <a:xfrm>
              <a:off x="491095" y="4117626"/>
              <a:ext cx="1871630" cy="83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版本发布</a:t>
              </a:r>
              <a:r>
                <a:rPr lang="en-US" altLang="zh-CN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</a:t>
              </a:r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/>
              <a:r>
                <a:rPr lang="zh-CN" altLang="en-US" sz="1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发行稳定版本</a:t>
              </a:r>
              <a:endPara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文本框 320"/>
            <p:cNvSpPr txBox="1"/>
            <p:nvPr/>
          </p:nvSpPr>
          <p:spPr>
            <a:xfrm>
              <a:off x="491095" y="5681442"/>
              <a:ext cx="1871630" cy="538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兼容性测试</a:t>
              </a:r>
            </a:p>
            <a:p>
              <a:pPr defTabSz="914400"/>
              <a:r>
                <a:rPr lang="zh-CN" altLang="en-US" sz="11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联合生态繁荣</a:t>
              </a: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264903" y="5739446"/>
              <a:ext cx="1849121" cy="631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IHV/ISV/OSV</a:t>
              </a:r>
              <a:endPara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 bwMode="auto">
            <a:xfrm flipV="1">
              <a:off x="491701" y="2116305"/>
              <a:ext cx="11059979" cy="3078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V="1">
              <a:off x="491701" y="3489260"/>
              <a:ext cx="11059979" cy="11797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491095" y="5504313"/>
              <a:ext cx="11060585" cy="4575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文本框 178"/>
            <p:cNvSpPr txBox="1"/>
            <p:nvPr/>
          </p:nvSpPr>
          <p:spPr>
            <a:xfrm>
              <a:off x="5247066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门禁测试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5237541" y="2501165"/>
              <a:ext cx="1440000" cy="801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License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检查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基本信息检查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接口变更检查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敏感信息检查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文本框 184"/>
            <p:cNvSpPr txBox="1"/>
            <p:nvPr/>
          </p:nvSpPr>
          <p:spPr>
            <a:xfrm>
              <a:off x="7568845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7570088" y="2501165"/>
              <a:ext cx="1440000" cy="7061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安装部署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软件包管理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组件测试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9878525" y="2501165"/>
              <a:ext cx="1440000" cy="690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简化版集成测试</a:t>
              </a:r>
            </a:p>
          </p:txBody>
        </p:sp>
        <p:sp>
          <p:nvSpPr>
            <p:cNvPr id="55" name="文本框 190"/>
            <p:cNvSpPr txBox="1"/>
            <p:nvPr/>
          </p:nvSpPr>
          <p:spPr>
            <a:xfrm>
              <a:off x="5247066" y="3492698"/>
              <a:ext cx="1440000" cy="30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237541" y="3798020"/>
              <a:ext cx="1440000" cy="535346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开源测试项目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集成服务类测试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特性类测试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文本框 192"/>
            <p:cNvSpPr txBox="1"/>
            <p:nvPr/>
          </p:nvSpPr>
          <p:spPr>
            <a:xfrm>
              <a:off x="7326508" y="3492698"/>
              <a:ext cx="1943198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场景化和</a:t>
              </a:r>
              <a:r>
                <a:rPr lang="en-US" altLang="zh-CN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DFX</a:t>
              </a: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7563746" y="3798020"/>
              <a:ext cx="1440000" cy="543963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集成用户场景类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服务类 故障注入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稳定压力 性能</a:t>
              </a: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升级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文本框 194"/>
            <p:cNvSpPr txBox="1"/>
            <p:nvPr/>
          </p:nvSpPr>
          <p:spPr>
            <a:xfrm>
              <a:off x="9797982" y="3496254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安全测试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9798764" y="3823798"/>
              <a:ext cx="1440000" cy="539789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扫描类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Fuzz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文本框 197"/>
            <p:cNvSpPr txBox="1"/>
            <p:nvPr/>
          </p:nvSpPr>
          <p:spPr>
            <a:xfrm>
              <a:off x="9810572" y="4544356"/>
              <a:ext cx="1440000" cy="30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补丁测试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9818157" y="4849679"/>
              <a:ext cx="1440000" cy="4402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问题修复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补丁测试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文本框 200"/>
            <p:cNvSpPr txBox="1"/>
            <p:nvPr/>
          </p:nvSpPr>
          <p:spPr>
            <a:xfrm>
              <a:off x="5237541" y="5510744"/>
              <a:ext cx="1800000" cy="30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南向测试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5237541" y="5824703"/>
              <a:ext cx="1800000" cy="4754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硬件驱动类兼容性测试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加号 64"/>
            <p:cNvSpPr/>
            <p:nvPr/>
          </p:nvSpPr>
          <p:spPr bwMode="auto">
            <a:xfrm>
              <a:off x="8039680" y="5878842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237540" y="4864640"/>
              <a:ext cx="1440000" cy="6078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测试用例库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测试组手工测试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社区用户众测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7563746" y="4752122"/>
              <a:ext cx="1440000" cy="7203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自动化测试工具开发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自动化测试套和用例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文本框 207"/>
            <p:cNvSpPr txBox="1"/>
            <p:nvPr/>
          </p:nvSpPr>
          <p:spPr>
            <a:xfrm>
              <a:off x="9206384" y="5510744"/>
              <a:ext cx="1800000" cy="30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北向测试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9206384" y="5824703"/>
              <a:ext cx="1800000" cy="48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软件包兼容性测试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文本框 89"/>
            <p:cNvSpPr txBox="1"/>
            <p:nvPr/>
          </p:nvSpPr>
          <p:spPr>
            <a:xfrm>
              <a:off x="5247066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构建功能测试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237541" y="1437622"/>
              <a:ext cx="1440000" cy="3679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编译构建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接口</a:t>
              </a: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功能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文本框 211"/>
            <p:cNvSpPr txBox="1"/>
            <p:nvPr/>
          </p:nvSpPr>
          <p:spPr>
            <a:xfrm>
              <a:off x="9871836" y="2217098"/>
              <a:ext cx="1440000" cy="30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集成测试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文本框 89"/>
            <p:cNvSpPr txBox="1"/>
            <p:nvPr/>
          </p:nvSpPr>
          <p:spPr>
            <a:xfrm>
              <a:off x="7568845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白盒测试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7571245" y="1437622"/>
              <a:ext cx="1440000" cy="367923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代码评审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Fuzz</a:t>
              </a: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</a:t>
              </a:r>
            </a:p>
          </p:txBody>
        </p:sp>
        <p:cxnSp>
          <p:nvCxnSpPr>
            <p:cNvPr id="75" name="直接连接符 74"/>
            <p:cNvCxnSpPr/>
            <p:nvPr/>
          </p:nvCxnSpPr>
          <p:spPr bwMode="auto">
            <a:xfrm rot="5400000">
              <a:off x="1884262" y="3697949"/>
              <a:ext cx="561380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rot="5400000">
              <a:off x="8744777" y="3624713"/>
              <a:ext cx="561380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3">
                  <a:lumMod val="85000"/>
                </a:schemeClr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291" y="4150346"/>
              <a:ext cx="1792344" cy="542222"/>
            </a:xfrm>
            <a:prstGeom prst="rect">
              <a:avLst/>
            </a:prstGeom>
          </p:spPr>
        </p:pic>
        <p:sp>
          <p:nvSpPr>
            <p:cNvPr id="78" name="加号 77"/>
            <p:cNvSpPr/>
            <p:nvPr/>
          </p:nvSpPr>
          <p:spPr bwMode="auto">
            <a:xfrm>
              <a:off x="9195719" y="4988346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加号 78"/>
            <p:cNvSpPr/>
            <p:nvPr/>
          </p:nvSpPr>
          <p:spPr bwMode="auto">
            <a:xfrm>
              <a:off x="6896044" y="4970979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加号 79"/>
            <p:cNvSpPr/>
            <p:nvPr/>
          </p:nvSpPr>
          <p:spPr bwMode="auto">
            <a:xfrm>
              <a:off x="6896044" y="3890693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加号 80"/>
            <p:cNvSpPr/>
            <p:nvPr/>
          </p:nvSpPr>
          <p:spPr bwMode="auto">
            <a:xfrm>
              <a:off x="9195719" y="3850063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加号 81"/>
            <p:cNvSpPr/>
            <p:nvPr/>
          </p:nvSpPr>
          <p:spPr bwMode="auto">
            <a:xfrm>
              <a:off x="9195719" y="2726525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加号 82"/>
            <p:cNvSpPr/>
            <p:nvPr/>
          </p:nvSpPr>
          <p:spPr bwMode="auto">
            <a:xfrm>
              <a:off x="6896044" y="274341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加号 83"/>
            <p:cNvSpPr/>
            <p:nvPr/>
          </p:nvSpPr>
          <p:spPr bwMode="auto">
            <a:xfrm>
              <a:off x="6896044" y="145307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文本框 218"/>
            <p:cNvSpPr txBox="1"/>
            <p:nvPr/>
          </p:nvSpPr>
          <p:spPr>
            <a:xfrm>
              <a:off x="7568845" y="4487260"/>
              <a:ext cx="1440000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自动化测试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文本框 220"/>
            <p:cNvSpPr txBox="1"/>
            <p:nvPr/>
          </p:nvSpPr>
          <p:spPr>
            <a:xfrm>
              <a:off x="5247066" y="4487260"/>
              <a:ext cx="1440000" cy="32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手工测试</a:t>
              </a:r>
              <a:endPara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文本框 89"/>
            <p:cNvSpPr txBox="1"/>
            <p:nvPr/>
          </p:nvSpPr>
          <p:spPr>
            <a:xfrm>
              <a:off x="9871836" y="1129783"/>
              <a:ext cx="1440000" cy="3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加固测试</a:t>
              </a:r>
              <a:endPara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9845720" y="1437622"/>
              <a:ext cx="1440000" cy="39044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加固测试</a:t>
              </a:r>
              <a:endParaRPr lang="en-US" altLang="zh-CN" sz="10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加号 89"/>
            <p:cNvSpPr/>
            <p:nvPr/>
          </p:nvSpPr>
          <p:spPr bwMode="auto">
            <a:xfrm>
              <a:off x="9195719" y="1453078"/>
              <a:ext cx="430464" cy="347597"/>
            </a:xfrm>
            <a:prstGeom prst="mathPl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8" tIns="45684" rIns="91368" bIns="45684" numCol="1" rtlCol="0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291" y="2554499"/>
              <a:ext cx="1792344" cy="542222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6362718" y="6504853"/>
            <a:ext cx="5506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图片根据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 QA SIG-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分层测试策略修改  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https://openEuler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社区测试系统介绍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000" dirty="0" err="1">
                <a:latin typeface="宋体" panose="02010600030101010101" pitchFamily="2" charset="-122"/>
                <a:ea typeface="宋体" panose="02010600030101010101" pitchFamily="2" charset="-122"/>
              </a:rPr>
              <a:t>pptx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96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91367" y="1540792"/>
            <a:ext cx="400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openEuler</a:t>
            </a:r>
            <a:r>
              <a:rPr lang="en-US" altLang="zh-CN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RISC-V</a:t>
            </a:r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测试简介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6291367" y="2534138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测试和质量保证过程</a:t>
            </a:r>
          </a:p>
        </p:txBody>
      </p:sp>
      <p:sp>
        <p:nvSpPr>
          <p:cNvPr id="24" name="矩形 23"/>
          <p:cNvSpPr/>
          <p:nvPr/>
        </p:nvSpPr>
        <p:spPr>
          <a:xfrm>
            <a:off x="6291367" y="3513230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痛点和问题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58645" y="1374258"/>
            <a:ext cx="1797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>
                <a:solidFill>
                  <a:srgbClr val="061E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70034" y="3342819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03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034" y="2349473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02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70034" y="1356127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01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  <p:cxnSp>
        <p:nvCxnSpPr>
          <p:cNvPr id="14" name="直接连接符 20"/>
          <p:cNvCxnSpPr/>
          <p:nvPr/>
        </p:nvCxnSpPr>
        <p:spPr>
          <a:xfrm>
            <a:off x="3685074" y="1204412"/>
            <a:ext cx="0" cy="376269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91367" y="4495519"/>
            <a:ext cx="3701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31E3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合作和参与机会</a:t>
            </a:r>
          </a:p>
        </p:txBody>
      </p:sp>
      <p:sp>
        <p:nvSpPr>
          <p:cNvPr id="13" name="文本框 26"/>
          <p:cNvSpPr txBox="1"/>
          <p:nvPr/>
        </p:nvSpPr>
        <p:spPr>
          <a:xfrm>
            <a:off x="4270034" y="4336165"/>
            <a:ext cx="165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12FA8"/>
                </a:solidFill>
                <a:latin typeface="Impact" panose="020B0806030902050204" pitchFamily="34" charset="0"/>
                <a:ea typeface="SF Pro" pitchFamily="2" charset="0"/>
                <a:cs typeface="SF Pro" pitchFamily="2" charset="0"/>
                <a:sym typeface="+mn-lt"/>
              </a:rPr>
              <a:t>04</a:t>
            </a:r>
            <a:endParaRPr lang="zh-CN" altLang="en-US" sz="4800" dirty="0">
              <a:solidFill>
                <a:srgbClr val="012FA8"/>
              </a:solidFill>
              <a:latin typeface="Impact" panose="020B0806030902050204" pitchFamily="34" charset="0"/>
              <a:ea typeface="SF Pro" pitchFamily="2" charset="0"/>
              <a:cs typeface="SF Pro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356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73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openEuler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 RISC-V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测试人员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22470" y="979575"/>
            <a:ext cx="1088065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测试组目前包括职工 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人，实习生 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人和众测平台参与人员。工作角色有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个，包括测试组长，自动化测试开发，手动测试，众测和缺陷跟踪和修复验证。</a:t>
            </a: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TextBox 79"/>
          <p:cNvSpPr txBox="1"/>
          <p:nvPr/>
        </p:nvSpPr>
        <p:spPr>
          <a:xfrm>
            <a:off x="6917316" y="18719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测试组长</a:t>
            </a:r>
          </a:p>
        </p:txBody>
      </p:sp>
      <p:sp>
        <p:nvSpPr>
          <p:cNvPr id="51" name="TextBox 80"/>
          <p:cNvSpPr txBox="1"/>
          <p:nvPr/>
        </p:nvSpPr>
        <p:spPr>
          <a:xfrm>
            <a:off x="3437814" y="2293112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自动化测试开发（</a:t>
            </a:r>
            <a:r>
              <a:rPr lang="en-US" altLang="zh-CN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人）</a:t>
            </a:r>
          </a:p>
        </p:txBody>
      </p:sp>
      <p:sp>
        <p:nvSpPr>
          <p:cNvPr id="52" name="TextBox 81"/>
          <p:cNvSpPr txBox="1"/>
          <p:nvPr/>
        </p:nvSpPr>
        <p:spPr>
          <a:xfrm>
            <a:off x="6917316" y="3466806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手动测试（</a:t>
            </a:r>
            <a:r>
              <a:rPr lang="en-US" altLang="zh-CN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人）</a:t>
            </a:r>
          </a:p>
        </p:txBody>
      </p:sp>
      <p:sp>
        <p:nvSpPr>
          <p:cNvPr id="53" name="TextBox 82"/>
          <p:cNvSpPr txBox="1"/>
          <p:nvPr/>
        </p:nvSpPr>
        <p:spPr>
          <a:xfrm>
            <a:off x="4289009" y="43294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众测</a:t>
            </a:r>
          </a:p>
        </p:txBody>
      </p:sp>
      <p:sp>
        <p:nvSpPr>
          <p:cNvPr id="54" name="TextBox 83"/>
          <p:cNvSpPr txBox="1"/>
          <p:nvPr/>
        </p:nvSpPr>
        <p:spPr>
          <a:xfrm>
            <a:off x="6917316" y="54797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53F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缺陷跟踪和修复验证（兼）</a:t>
            </a:r>
          </a:p>
        </p:txBody>
      </p:sp>
      <p:sp>
        <p:nvSpPr>
          <p:cNvPr id="55" name="矩形 54"/>
          <p:cNvSpPr/>
          <p:nvPr/>
        </p:nvSpPr>
        <p:spPr>
          <a:xfrm>
            <a:off x="6917316" y="3828886"/>
            <a:ext cx="45205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责任：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测试用例库软件选型和搭建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应用软件遴选（自动、手动）、测试文档编写（安装说明、使用说明）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手动测试用例编写和执行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众测题目发布、答疑、众测用例汇总、众测缺陷的验证和提交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</a:p>
        </p:txBody>
      </p:sp>
      <p:sp>
        <p:nvSpPr>
          <p:cNvPr id="56" name="矩形 55"/>
          <p:cNvSpPr/>
          <p:nvPr/>
        </p:nvSpPr>
        <p:spPr>
          <a:xfrm>
            <a:off x="2162288" y="4601897"/>
            <a:ext cx="2834264" cy="8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责任：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按照测试文档或测试用例进行测试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提交测试（用例）报告和缺陷报告</a:t>
            </a:r>
          </a:p>
        </p:txBody>
      </p:sp>
      <p:sp>
        <p:nvSpPr>
          <p:cNvPr id="57" name="矩形 56"/>
          <p:cNvSpPr/>
          <p:nvPr/>
        </p:nvSpPr>
        <p:spPr>
          <a:xfrm>
            <a:off x="6917316" y="5879446"/>
            <a:ext cx="4716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责任：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跟踪缺陷的修复进程（开发人员修改缺陷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状态）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验证缺陷是否修复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关闭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问题反馈</a:t>
            </a:r>
          </a:p>
        </p:txBody>
      </p:sp>
      <p:sp>
        <p:nvSpPr>
          <p:cNvPr id="59" name="î$ḻïḋé"/>
          <p:cNvSpPr txBox="1"/>
          <p:nvPr/>
        </p:nvSpPr>
        <p:spPr>
          <a:xfrm>
            <a:off x="6271419" y="3540143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0" name="iś1îḋe"/>
          <p:cNvCxnSpPr/>
          <p:nvPr/>
        </p:nvCxnSpPr>
        <p:spPr>
          <a:xfrm>
            <a:off x="5952883" y="3805183"/>
            <a:ext cx="0" cy="3052817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ïšḷïḑê"/>
          <p:cNvCxnSpPr/>
          <p:nvPr/>
        </p:nvCxnSpPr>
        <p:spPr>
          <a:xfrm>
            <a:off x="5960984" y="2920630"/>
            <a:ext cx="0" cy="2285942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ṩļïḑê"/>
          <p:cNvSpPr txBox="1"/>
          <p:nvPr/>
        </p:nvSpPr>
        <p:spPr>
          <a:xfrm>
            <a:off x="6271419" y="1906962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4" name="iṣļiḋe"/>
          <p:cNvCxnSpPr/>
          <p:nvPr/>
        </p:nvCxnSpPr>
        <p:spPr>
          <a:xfrm>
            <a:off x="5952883" y="2164309"/>
            <a:ext cx="0" cy="1640874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išlïḍê"/>
          <p:cNvSpPr/>
          <p:nvPr/>
        </p:nvSpPr>
        <p:spPr>
          <a:xfrm>
            <a:off x="2159366" y="2450591"/>
            <a:ext cx="3474982" cy="1282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责任：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自动化测试工具开发 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自动化测试套和测试用例开发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自动化测试执行和报告编写</a:t>
            </a:r>
            <a:endParaRPr lang="en-US" altLang="zh-CN" sz="9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iŝlîḑè"/>
          <p:cNvSpPr txBox="1"/>
          <p:nvPr/>
        </p:nvSpPr>
        <p:spPr>
          <a:xfrm flipH="1">
            <a:off x="5114171" y="2709582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7" name="ïšḷïḑê"/>
          <p:cNvCxnSpPr/>
          <p:nvPr/>
        </p:nvCxnSpPr>
        <p:spPr>
          <a:xfrm>
            <a:off x="5960984" y="4591878"/>
            <a:ext cx="0" cy="2145320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î$ḻïḋé"/>
          <p:cNvSpPr txBox="1"/>
          <p:nvPr/>
        </p:nvSpPr>
        <p:spPr>
          <a:xfrm>
            <a:off x="5110550" y="4311650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" name="î$ḻïḋé"/>
          <p:cNvSpPr txBox="1"/>
          <p:nvPr/>
        </p:nvSpPr>
        <p:spPr>
          <a:xfrm>
            <a:off x="6271419" y="5708851"/>
            <a:ext cx="540000" cy="540000"/>
          </a:xfrm>
          <a:prstGeom prst="ellipse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0" name="ïšḷïḑê"/>
          <p:cNvCxnSpPr/>
          <p:nvPr/>
        </p:nvCxnSpPr>
        <p:spPr>
          <a:xfrm>
            <a:off x="5960984" y="5206572"/>
            <a:ext cx="0" cy="1651428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1FC3912-58C0-9375-6464-85102CF95989}"/>
              </a:ext>
            </a:extLst>
          </p:cNvPr>
          <p:cNvSpPr/>
          <p:nvPr/>
        </p:nvSpPr>
        <p:spPr>
          <a:xfrm>
            <a:off x="6909232" y="2228132"/>
            <a:ext cx="4520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责任：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规划和管理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硬件兼容性测试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手动和自动化测试</a:t>
            </a:r>
            <a:endParaRPr lang="en-US" altLang="zh-CN" sz="1200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自动化测试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57D23B-A4A1-53E6-C1DE-5DC11FB8B819}"/>
              </a:ext>
            </a:extLst>
          </p:cNvPr>
          <p:cNvSpPr txBox="1"/>
          <p:nvPr/>
        </p:nvSpPr>
        <p:spPr>
          <a:xfrm>
            <a:off x="580913" y="1601135"/>
            <a:ext cx="8564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mugen是openEuler社区开放的测试框架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mugen提供了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丰富的openEuler测试代码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一套编写测试代码的规范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辅助编写测试的函数库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一个能简化测试执行过程的执行程序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87DADE-4B12-7391-4BCA-F09B2E2C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33334" y="2027711"/>
            <a:ext cx="5654160" cy="353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05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3636" y="381009"/>
            <a:ext cx="921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Lantinghei SC Demibold" panose="02000000000000000000" charset="-122"/>
              </a:rPr>
              <a:t>自动化测试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29145" y="-1623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梯形 28"/>
          <p:cNvSpPr/>
          <p:nvPr/>
        </p:nvSpPr>
        <p:spPr>
          <a:xfrm rot="5400000">
            <a:off x="-189430" y="527930"/>
            <a:ext cx="538358" cy="159498"/>
          </a:xfrm>
          <a:prstGeom prst="trapezoid">
            <a:avLst/>
          </a:prstGeom>
          <a:solidFill>
            <a:srgbClr val="012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35739D-39AD-31BB-FF36-EEC49A81BDB2}"/>
              </a:ext>
            </a:extLst>
          </p:cNvPr>
          <p:cNvSpPr txBox="1"/>
          <p:nvPr/>
        </p:nvSpPr>
        <p:spPr>
          <a:xfrm>
            <a:off x="844475" y="1565218"/>
            <a:ext cx="7176695" cy="447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cli-test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doc-test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embedded-test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feature-test 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特性测试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security-test 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安全测试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smoke-test 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冒烟测试</a:t>
            </a:r>
          </a:p>
          <a:p>
            <a:pPr marL="285750" lvl="1" indent="-285750">
              <a:spcBef>
                <a:spcPts val="1714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system-test 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系统功能测试</a:t>
            </a:r>
          </a:p>
          <a:p>
            <a:pPr marL="742950" lvl="3" indent="-285750">
              <a:spcBef>
                <a:spcPts val="1714"/>
              </a:spcBef>
              <a:buSzPct val="45000"/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-basic</a:t>
            </a:r>
          </a:p>
          <a:p>
            <a:pPr marL="742950" lvl="3" indent="-285750">
              <a:spcBef>
                <a:spcPts val="1714"/>
              </a:spcBef>
              <a:buSzPct val="45000"/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-storage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10D187-21E2-B65D-DCDE-19033939F4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56506" y="1195885"/>
            <a:ext cx="6314739" cy="53692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D367F9-8FD6-8239-8E52-6C4444B536D3}"/>
              </a:ext>
            </a:extLst>
          </p:cNvPr>
          <p:cNvSpPr txBox="1"/>
          <p:nvPr/>
        </p:nvSpPr>
        <p:spPr>
          <a:xfrm>
            <a:off x="344245" y="1011219"/>
            <a:ext cx="8801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ugen目前支持超过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dirty="0" err="1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openEuler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下的测试套</a:t>
            </a:r>
          </a:p>
        </p:txBody>
      </p:sp>
    </p:spTree>
    <p:extLst>
      <p:ext uri="{BB962C8B-B14F-4D97-AF65-F5344CB8AC3E}">
        <p14:creationId xmlns:p14="http://schemas.microsoft.com/office/powerpoint/2010/main" val="34704578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3OWM5Mjg3ZWM5YmRhMzYzMDFkZjkxYTliN2JmNjEifQ=="/>
  <p:tag name="KSO_WPP_MARK_KEY" val="f9cfc4bb-c9eb-4f79-bee8-8f7dc115121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2513</Words>
  <Application>Microsoft Office PowerPoint</Application>
  <PresentationFormat>宽屏</PresentationFormat>
  <Paragraphs>668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Yu Gothic UI Semilight</vt:lpstr>
      <vt:lpstr>等线</vt:lpstr>
      <vt:lpstr>等线 Light</vt:lpstr>
      <vt:lpstr>黑体</vt:lpstr>
      <vt:lpstr>华文琥珀</vt:lpstr>
      <vt:lpstr>宋体</vt:lpstr>
      <vt:lpstr>微软雅黑</vt:lpstr>
      <vt:lpstr>Arial</vt:lpstr>
      <vt:lpstr>Calibri</vt:lpstr>
      <vt:lpstr>Cambria</vt:lpstr>
      <vt:lpstr>Gadugi</vt:lpstr>
      <vt:lpstr>Impact</vt:lpstr>
      <vt:lpstr>Times New Roman</vt:lpstr>
      <vt:lpstr>Verdana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xbot</cp:lastModifiedBy>
  <cp:revision>993</cp:revision>
  <dcterms:created xsi:type="dcterms:W3CDTF">2021-11-09T09:58:00Z</dcterms:created>
  <dcterms:modified xsi:type="dcterms:W3CDTF">2022-10-19T05:47:09Z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40565B1C560C466C8BA88A58A119D4A3</vt:lpwstr>
  </property>
  <property fmtid="{D5CDD505-2E9C-101B-9397-08002B2CF9AE}" pid="3" name="KSOProductBuildVer">
    <vt:lpwstr>2052-11.1.0.12598</vt:lpwstr>
  </property>
</Properties>
</file>